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346" r:id="rId3"/>
    <p:sldId id="347" r:id="rId4"/>
    <p:sldId id="348" r:id="rId5"/>
    <p:sldId id="257" r:id="rId6"/>
    <p:sldId id="258" r:id="rId7"/>
    <p:sldId id="259" r:id="rId8"/>
    <p:sldId id="260" r:id="rId9"/>
    <p:sldId id="322" r:id="rId10"/>
    <p:sldId id="323" r:id="rId11"/>
    <p:sldId id="324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329" r:id="rId20"/>
    <p:sldId id="269" r:id="rId21"/>
    <p:sldId id="331" r:id="rId22"/>
    <p:sldId id="275" r:id="rId23"/>
    <p:sldId id="276" r:id="rId24"/>
    <p:sldId id="277" r:id="rId25"/>
    <p:sldId id="311" r:id="rId26"/>
    <p:sldId id="312" r:id="rId27"/>
    <p:sldId id="313" r:id="rId28"/>
    <p:sldId id="314" r:id="rId29"/>
    <p:sldId id="315" r:id="rId30"/>
    <p:sldId id="316" r:id="rId31"/>
    <p:sldId id="332" r:id="rId32"/>
    <p:sldId id="317" r:id="rId33"/>
    <p:sldId id="318" r:id="rId34"/>
    <p:sldId id="319" r:id="rId35"/>
    <p:sldId id="334" r:id="rId36"/>
    <p:sldId id="349" r:id="rId37"/>
    <p:sldId id="335" r:id="rId38"/>
    <p:sldId id="336" r:id="rId39"/>
    <p:sldId id="338" r:id="rId40"/>
    <p:sldId id="339" r:id="rId41"/>
    <p:sldId id="340" r:id="rId42"/>
    <p:sldId id="341" r:id="rId43"/>
    <p:sldId id="343" r:id="rId44"/>
    <p:sldId id="34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3BD25-E303-4E3D-93A9-E2BF4EF79B56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F6CBB-B404-402A-8F82-8BE62D8DD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335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685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13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34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24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52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8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82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Global Interpreter Lock(GIL), </a:t>
            </a:r>
            <a:r>
              <a:rPr lang="zh-CN" altLang="en-US" sz="1200" dirty="0" smtClean="0"/>
              <a:t>确切的说是</a:t>
            </a:r>
            <a:r>
              <a:rPr lang="en-US" altLang="zh-CN" sz="1200" dirty="0" err="1" smtClean="0"/>
              <a:t>CPython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带来的一个问题</a:t>
            </a:r>
            <a:endParaRPr kumimoji="1" lang="en-US" altLang="zh-CN" sz="14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9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728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59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87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48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51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29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59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9500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119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72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47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15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06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05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84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50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96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92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31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5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3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34DF-2B20-4381-B090-5F1D4B22CDA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33791-EE2A-41F8-8D87-48991075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7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ironpython.codeplex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tbrains.com/pycharm/downloa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0209" y="1700808"/>
            <a:ext cx="6690774" cy="8640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TIOBE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INDEX:</a:t>
            </a:r>
            <a:r>
              <a:rPr kumimoji="1" lang="zh-CN" altLang="en-US" sz="2400" dirty="0" smtClean="0"/>
              <a:t>编程语言流行程度排行榜</a:t>
            </a:r>
            <a:endParaRPr kumimoji="1" lang="zh-CN" altLang="en-US" sz="2400" dirty="0"/>
          </a:p>
        </p:txBody>
      </p:sp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5400600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471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语言的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TIOBE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INDEX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5817" y="-1776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548" y="2564904"/>
            <a:ext cx="7384256" cy="38073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E75F-D5EA-4913-9476-C8CC5AB5D7D3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外经贸</a:t>
            </a:r>
            <a:r>
              <a:rPr lang="en-US" altLang="zh-CN" smtClean="0"/>
              <a:t>-</a:t>
            </a:r>
            <a:r>
              <a:rPr lang="zh-CN" altLang="en-US" smtClean="0"/>
              <a:t>信息学院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2209" y="2132857"/>
            <a:ext cx="3814811" cy="4176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Python</a:t>
            </a:r>
            <a:r>
              <a:rPr kumimoji="1" lang="zh-CN" altLang="en-US" sz="2400" dirty="0" smtClean="0"/>
              <a:t>曾</a:t>
            </a:r>
            <a:r>
              <a:rPr kumimoji="1" lang="zh-CN" altLang="en-US" sz="2400" dirty="0"/>
              <a:t>在</a:t>
            </a:r>
            <a:r>
              <a:rPr kumimoji="1" lang="en-US" altLang="zh-CN" sz="2400" dirty="0"/>
              <a:t>2007</a:t>
            </a:r>
            <a:r>
              <a:rPr kumimoji="1" lang="zh-CN" altLang="en-US" sz="2400" dirty="0"/>
              <a:t>年和</a:t>
            </a:r>
            <a:r>
              <a:rPr kumimoji="1" lang="en-US" altLang="zh-CN" sz="2400" dirty="0"/>
              <a:t>2010</a:t>
            </a:r>
            <a:r>
              <a:rPr kumimoji="1" lang="zh-CN" altLang="en-US" sz="2400" dirty="0"/>
              <a:t>年两度被</a:t>
            </a:r>
            <a:r>
              <a:rPr kumimoji="1" lang="en-US" altLang="zh-CN" sz="2400" dirty="0"/>
              <a:t>TIOBE</a:t>
            </a:r>
            <a:r>
              <a:rPr kumimoji="1" lang="zh-CN" altLang="en-US" sz="2400" dirty="0"/>
              <a:t>排行榜评为“年度编程语言</a:t>
            </a:r>
            <a:r>
              <a:rPr kumimoji="1" lang="zh-CN" altLang="en-US" sz="2400" dirty="0" smtClean="0"/>
              <a:t>”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现已</a:t>
            </a:r>
            <a:r>
              <a:rPr kumimoji="1" lang="zh-CN" altLang="en-US" sz="2400" dirty="0"/>
              <a:t>成为了第五大流行编程语言（截至</a:t>
            </a:r>
            <a:r>
              <a:rPr kumimoji="1" lang="en-US" altLang="zh-CN" sz="2400" dirty="0"/>
              <a:t>2016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10</a:t>
            </a:r>
            <a:r>
              <a:rPr kumimoji="1" lang="zh-CN" altLang="en-US" sz="2400" dirty="0"/>
              <a:t>月</a:t>
            </a:r>
            <a:r>
              <a:rPr kumimoji="1" lang="zh-CN" altLang="en-US" sz="2400" dirty="0" smtClean="0"/>
              <a:t>）</a:t>
            </a:r>
            <a:endParaRPr kumimoji="1" lang="zh-CN" altLang="en-US" sz="2400" dirty="0"/>
          </a:p>
        </p:txBody>
      </p:sp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5400600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471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语言的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TIOBE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INDEX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5817" y="-1776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52" y="1412776"/>
            <a:ext cx="3415687" cy="492712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2764-140F-45D8-99AE-6E66EC1223E7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外经贸</a:t>
            </a:r>
            <a:r>
              <a:rPr lang="en-US" altLang="zh-CN" smtClean="0"/>
              <a:t>-</a:t>
            </a:r>
            <a:r>
              <a:rPr lang="zh-CN" altLang="en-US" smtClean="0"/>
              <a:t>信息学院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260" y="1523942"/>
            <a:ext cx="4713106" cy="45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每个人都会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i="1" dirty="0"/>
              <a:t>Computer Programming for Everybody</a:t>
            </a:r>
          </a:p>
          <a:p>
            <a:r>
              <a:rPr lang="en-US" altLang="zh-CN" sz="2400" dirty="0"/>
              <a:t>1999</a:t>
            </a:r>
            <a:r>
              <a:rPr lang="zh-CN" altLang="en-US" sz="2400" dirty="0"/>
              <a:t>年，</a:t>
            </a:r>
            <a:r>
              <a:rPr lang="en-US" altLang="zh-CN" sz="2400" dirty="0"/>
              <a:t>Guido</a:t>
            </a:r>
            <a:r>
              <a:rPr lang="zh-CN" altLang="en-US" sz="2400" dirty="0"/>
              <a:t>向</a:t>
            </a:r>
            <a:r>
              <a:rPr lang="en-US" altLang="zh-CN" sz="2400" dirty="0"/>
              <a:t>DARPA</a:t>
            </a:r>
            <a:r>
              <a:rPr lang="zh-CN" altLang="en-US" sz="2400" dirty="0"/>
              <a:t> 阐述</a:t>
            </a:r>
            <a:r>
              <a:rPr lang="en-US" altLang="zh-CN" sz="2400" dirty="0"/>
              <a:t>Python</a:t>
            </a:r>
            <a:r>
              <a:rPr lang="zh-CN" altLang="en-US" sz="2400" dirty="0"/>
              <a:t>语言的特性：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简单、直观、强大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开源，以便任何人都可以为它做贡献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代码像纯英语那样容易理解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适用于短期开发的日常任务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这些想法中的一些已经成为现实。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已经成为一门流行</a:t>
            </a:r>
            <a:r>
              <a:rPr lang="zh-CN" altLang="en-US" dirty="0" smtClean="0"/>
              <a:t>的编程语言</a:t>
            </a:r>
            <a:r>
              <a:rPr lang="zh-CN" altLang="en-US" dirty="0" smtClean="0"/>
              <a:t>，尤其是在互联网环境下。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322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交互式命令行</a:t>
            </a:r>
            <a:r>
              <a:rPr lang="en-US" altLang="zh-CN" b="1" dirty="0"/>
              <a:t>(Interactive console)</a:t>
            </a:r>
          </a:p>
          <a:p>
            <a:r>
              <a:rPr lang="zh-CN" altLang="en-US" b="1" dirty="0"/>
              <a:t>不只是脚本</a:t>
            </a:r>
            <a:endParaRPr lang="en-US" altLang="zh-CN" b="1" dirty="0"/>
          </a:p>
          <a:p>
            <a:r>
              <a:rPr lang="zh-CN" altLang="en-US" b="1" dirty="0"/>
              <a:t>强大易用的标准库</a:t>
            </a:r>
            <a:endParaRPr lang="en-US" altLang="zh-CN" b="1" dirty="0"/>
          </a:p>
          <a:p>
            <a:r>
              <a:rPr lang="zh-CN" altLang="en-US" b="1" dirty="0"/>
              <a:t>胶水语言</a:t>
            </a:r>
            <a:r>
              <a:rPr lang="en-US" altLang="zh-CN" b="1" dirty="0"/>
              <a:t>(glue language)</a:t>
            </a:r>
          </a:p>
          <a:p>
            <a:r>
              <a:rPr lang="zh-CN" altLang="en-US" b="1" dirty="0"/>
              <a:t>收放自如</a:t>
            </a:r>
            <a:r>
              <a:rPr lang="en-US" altLang="zh-CN" b="1" dirty="0"/>
              <a:t>(scalability</a:t>
            </a:r>
            <a:r>
              <a:rPr lang="en-US" altLang="zh-CN" b="1" dirty="0" smtClean="0"/>
              <a:t>)</a:t>
            </a:r>
          </a:p>
          <a:p>
            <a:r>
              <a:rPr lang="zh-CN" altLang="en-US" b="1" dirty="0" smtClean="0"/>
              <a:t>良好的扩展性</a:t>
            </a:r>
            <a:endParaRPr lang="en-US" altLang="zh-CN" b="1" dirty="0"/>
          </a:p>
          <a:p>
            <a:r>
              <a:rPr lang="zh-CN" altLang="en-US" b="1" dirty="0"/>
              <a:t>不要</a:t>
            </a:r>
            <a:r>
              <a:rPr lang="zh-CN" altLang="en-US" b="1" dirty="0" smtClean="0"/>
              <a:t>括号</a:t>
            </a:r>
            <a:endParaRPr lang="en-US" altLang="zh-CN" b="1" dirty="0" smtClean="0"/>
          </a:p>
          <a:p>
            <a:r>
              <a:rPr lang="zh-CN" altLang="en-US" b="1" dirty="0" smtClean="0"/>
              <a:t>免费，开源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6663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交互式命令行</a:t>
            </a:r>
            <a:r>
              <a:rPr lang="en-US" altLang="zh-CN" dirty="0" smtClean="0"/>
              <a:t>(Interactive console)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可以单步直译运行。运行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解释器进入交互式</a:t>
            </a:r>
            <a:endParaRPr lang="en-US" altLang="zh-CN" dirty="0" smtClean="0"/>
          </a:p>
          <a:p>
            <a:r>
              <a:rPr lang="zh-CN" altLang="en-US" dirty="0" smtClean="0"/>
              <a:t>命令行的环境，你可以在提示符号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旁输入代码，按</a:t>
            </a:r>
            <a:r>
              <a:rPr lang="en-US" altLang="zh-CN" dirty="0" smtClean="0"/>
              <a:t>Enter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输出结果：</a:t>
            </a:r>
            <a:endParaRPr lang="en-US" dirty="0" smtClean="0"/>
          </a:p>
          <a:p>
            <a:r>
              <a:rPr lang="en-US" i="1" dirty="0" smtClean="0"/>
              <a:t>&gt;&gt;&gt; </a:t>
            </a:r>
            <a:r>
              <a:rPr lang="en-US" altLang="zh-CN" b="1" i="1" dirty="0" smtClean="0"/>
              <a:t>print</a:t>
            </a:r>
            <a:r>
              <a:rPr lang="en-US" i="1" dirty="0" smtClean="0"/>
              <a:t>("Hello, Python!") </a:t>
            </a:r>
          </a:p>
          <a:p>
            <a:r>
              <a:rPr lang="en-US" i="1" dirty="0" smtClean="0"/>
              <a:t>Hello, Python!</a:t>
            </a:r>
          </a:p>
          <a:p>
            <a:endParaRPr lang="en-US" altLang="zh-CN" i="1" dirty="0" smtClean="0"/>
          </a:p>
          <a:p>
            <a:r>
              <a:rPr lang="zh-CN" altLang="en-US" dirty="0" smtClean="0"/>
              <a:t>有点像</a:t>
            </a:r>
            <a:r>
              <a:rPr lang="en-US" altLang="zh-CN" dirty="0" smtClean="0"/>
              <a:t>Shell </a:t>
            </a:r>
            <a:r>
              <a:rPr lang="zh-CN" altLang="en-US" dirty="0" smtClean="0"/>
              <a:t>脚本的执行方式。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不只是脚本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原因是“脚本语言”泛指仅作简单编程任务的语言，</a:t>
            </a:r>
            <a:endParaRPr lang="en-US" altLang="zh-CN" dirty="0" smtClean="0"/>
          </a:p>
          <a:p>
            <a:r>
              <a:rPr lang="zh-CN" altLang="en-US" dirty="0" smtClean="0"/>
              <a:t>如</a:t>
            </a:r>
            <a:r>
              <a:rPr lang="en-US" altLang="zh-CN" dirty="0" smtClean="0"/>
              <a:t>Linux shell script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等，它们只能处理简单的任务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是面向对象编程（</a:t>
            </a:r>
            <a:r>
              <a:rPr lang="en-US" altLang="zh-CN" dirty="0" smtClean="0"/>
              <a:t>OOP)</a:t>
            </a:r>
            <a:r>
              <a:rPr lang="zh-CN" altLang="en-US" dirty="0" smtClean="0"/>
              <a:t>的，支持异常处理和类型检查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的支持者较喜欢称它为一种</a:t>
            </a:r>
            <a:r>
              <a:rPr lang="zh-CN" altLang="en-US" dirty="0" smtClean="0">
                <a:solidFill>
                  <a:srgbClr val="FF0000"/>
                </a:solidFill>
              </a:rPr>
              <a:t>高阶动态编程语言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0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强大易用的标准库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7313" y="2057401"/>
            <a:ext cx="6239786" cy="402412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核心库不超过</a:t>
            </a:r>
            <a:r>
              <a:rPr lang="en-US" altLang="zh-CN" dirty="0" smtClean="0"/>
              <a:t>10Mb</a:t>
            </a:r>
          </a:p>
          <a:p>
            <a:r>
              <a:rPr lang="en-US" altLang="zh-CN" dirty="0" smtClean="0"/>
              <a:t>Html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Xml</a:t>
            </a:r>
            <a:r>
              <a:rPr lang="zh-CN" altLang="en-US" dirty="0" smtClean="0"/>
              <a:t>解析：</a:t>
            </a:r>
            <a:r>
              <a:rPr lang="en-US" altLang="zh-CN" dirty="0" err="1" smtClean="0"/>
              <a:t>BeautifulSoup</a:t>
            </a:r>
            <a:r>
              <a:rPr lang="en-US" altLang="zh-CN" dirty="0" smtClean="0"/>
              <a:t>, Expat</a:t>
            </a:r>
          </a:p>
          <a:p>
            <a:r>
              <a:rPr lang="zh-CN" altLang="en-US" dirty="0" smtClean="0"/>
              <a:t>字符串处理：字典、数组切片、正则表达式 </a:t>
            </a:r>
            <a:r>
              <a:rPr lang="en-US" altLang="zh-CN" dirty="0" smtClean="0"/>
              <a:t>re</a:t>
            </a:r>
          </a:p>
          <a:p>
            <a:r>
              <a:rPr lang="zh-CN" altLang="en-US" dirty="0" smtClean="0"/>
              <a:t>单元测试： </a:t>
            </a:r>
            <a:r>
              <a:rPr lang="en-US" dirty="0" err="1" smtClean="0"/>
              <a:t>PyUnit</a:t>
            </a:r>
            <a:endParaRPr lang="en-US" altLang="zh-CN" dirty="0" smtClean="0"/>
          </a:p>
          <a:p>
            <a:r>
              <a:rPr lang="zh-CN" altLang="en-US" dirty="0" smtClean="0"/>
              <a:t>代码版本控制： </a:t>
            </a:r>
            <a:r>
              <a:rPr lang="en-US" altLang="zh-CN" dirty="0" err="1" smtClean="0"/>
              <a:t>PySVN</a:t>
            </a:r>
            <a:endParaRPr lang="en-US" altLang="zh-CN" dirty="0" smtClean="0"/>
          </a:p>
          <a:p>
            <a:r>
              <a:rPr lang="zh-CN" altLang="en-US" dirty="0" smtClean="0"/>
              <a:t>网络访问： </a:t>
            </a:r>
            <a:r>
              <a:rPr lang="en-US" altLang="zh-CN" dirty="0" smtClean="0"/>
              <a:t>urllib2</a:t>
            </a:r>
          </a:p>
          <a:p>
            <a:r>
              <a:rPr lang="zh-CN" altLang="en-US" dirty="0" smtClean="0"/>
              <a:t>图形模块： </a:t>
            </a:r>
            <a:r>
              <a:rPr lang="en-US" dirty="0" err="1" smtClean="0"/>
              <a:t>Tkinter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PyTCL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WxPython</a:t>
            </a:r>
            <a:endParaRPr lang="en-US" altLang="zh-CN" dirty="0" smtClean="0"/>
          </a:p>
          <a:p>
            <a:r>
              <a:rPr lang="zh-CN" altLang="en-US" dirty="0" smtClean="0"/>
              <a:t>串行化、多线程等</a:t>
            </a:r>
            <a:endParaRPr lang="en-US" altLang="zh-CN" dirty="0" smtClean="0"/>
          </a:p>
          <a:p>
            <a:r>
              <a:rPr lang="zh-CN" altLang="en-US" b="1" dirty="0" smtClean="0"/>
              <a:t>扩展标准库十分容易</a:t>
            </a:r>
            <a:endParaRPr lang="en-US" altLang="zh-CN" b="1" dirty="0" smtClean="0"/>
          </a:p>
        </p:txBody>
      </p:sp>
      <p:sp>
        <p:nvSpPr>
          <p:cNvPr id="4" name="矩形 3"/>
          <p:cNvSpPr/>
          <p:nvPr/>
        </p:nvSpPr>
        <p:spPr>
          <a:xfrm>
            <a:off x="519485" y="1710014"/>
            <a:ext cx="41558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完善的基础代码库，覆盖了网络通信、文件处理、数据库接口、图形系统、</a:t>
            </a:r>
            <a:r>
              <a:rPr kumimoji="1" lang="en-US" altLang="zh-CN" sz="2800" dirty="0"/>
              <a:t>XML</a:t>
            </a:r>
            <a:r>
              <a:rPr kumimoji="1" lang="zh-CN" altLang="en-US" sz="2800" dirty="0"/>
              <a:t>处理等大量内容，被形象地称为“内置电池”（</a:t>
            </a:r>
            <a:r>
              <a:rPr kumimoji="1" lang="en-US" altLang="zh-CN" sz="2800" dirty="0"/>
              <a:t>batteries included</a:t>
            </a:r>
            <a:r>
              <a:rPr kumimoji="1" lang="zh-CN" altLang="en-US" sz="2800" dirty="0"/>
              <a:t>）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8392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胶水语言</a:t>
            </a:r>
            <a:r>
              <a:rPr lang="en-US" altLang="zh-CN" dirty="0" smtClean="0"/>
              <a:t>(glue language)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经常用作将不同语言编写的程序“粘”在一起的胶水语言。</a:t>
            </a:r>
            <a:endParaRPr lang="en-US" altLang="zh-CN" dirty="0" smtClean="0"/>
          </a:p>
          <a:p>
            <a:r>
              <a:rPr lang="en-US" altLang="zh-CN" dirty="0" smtClean="0"/>
              <a:t>Google</a:t>
            </a:r>
            <a:r>
              <a:rPr lang="zh-CN" altLang="en-US" dirty="0" smtClean="0"/>
              <a:t>内部的很多项目使用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编写性能要求极高的部分，</a:t>
            </a:r>
            <a:endParaRPr lang="en-US" altLang="zh-CN" dirty="0" smtClean="0"/>
          </a:p>
          <a:p>
            <a:r>
              <a:rPr lang="zh-CN" altLang="en-US" dirty="0" smtClean="0"/>
              <a:t>然后用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调用相应的模块。</a:t>
            </a:r>
            <a:endParaRPr lang="en-US" altLang="zh-CN" dirty="0" smtClean="0"/>
          </a:p>
          <a:p>
            <a:r>
              <a:rPr lang="en-US" altLang="zh-CN" b="1" dirty="0" smtClean="0"/>
              <a:t>C/C++: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Boost.Python</a:t>
            </a:r>
            <a:r>
              <a:rPr lang="zh-CN" altLang="en-US" dirty="0" smtClean="0"/>
              <a:t>使得 </a:t>
            </a:r>
            <a:r>
              <a:rPr lang="en-US" dirty="0" smtClean="0"/>
              <a:t>Python </a:t>
            </a:r>
            <a:r>
              <a:rPr lang="zh-CN" altLang="en-US" dirty="0" smtClean="0"/>
              <a:t>和 </a:t>
            </a:r>
            <a:r>
              <a:rPr lang="en-US" dirty="0" smtClean="0"/>
              <a:t>C++ </a:t>
            </a:r>
            <a:r>
              <a:rPr lang="zh-CN" altLang="en-US" dirty="0" smtClean="0"/>
              <a:t>的类库能互相调用（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pyc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b="1" dirty="0" smtClean="0"/>
              <a:t>Java: 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Jython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实现的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，可同时使用二者的类库</a:t>
            </a:r>
            <a:endParaRPr lang="en-US" altLang="zh-CN" dirty="0" smtClean="0"/>
          </a:p>
          <a:p>
            <a:r>
              <a:rPr lang="en-US" altLang="zh-CN" b="1" dirty="0" smtClean="0"/>
              <a:t>.NET: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IronPython</a:t>
            </a:r>
            <a:r>
              <a:rPr lang="zh-CN" altLang="en-US" dirty="0" smtClean="0"/>
              <a:t>是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在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平台上的版本。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23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收放自如</a:t>
            </a:r>
            <a:r>
              <a:rPr lang="en-US" altLang="zh-CN" dirty="0" smtClean="0"/>
              <a:t>(scalability)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内建的数据结构（</a:t>
            </a:r>
            <a:r>
              <a:rPr lang="en-US" altLang="zh-CN" dirty="0" smtClean="0"/>
              <a:t>variable, list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dict</a:t>
            </a:r>
            <a:r>
              <a:rPr lang="zh-CN" altLang="en-US" dirty="0" smtClean="0"/>
              <a:t>）以及对多</a:t>
            </a:r>
            <a:r>
              <a:rPr lang="zh-CN" altLang="en-US" dirty="0" smtClean="0"/>
              <a:t>线程分布式</a:t>
            </a:r>
            <a:r>
              <a:rPr lang="zh-CN" altLang="en-US" dirty="0" smtClean="0"/>
              <a:t>操作的支持，使得程序可以用相同的代码处理不同</a:t>
            </a:r>
            <a:r>
              <a:rPr lang="zh-CN" altLang="en-US" dirty="0" smtClean="0"/>
              <a:t>规模的</a:t>
            </a:r>
            <a:r>
              <a:rPr lang="zh-CN" altLang="en-US" dirty="0" smtClean="0"/>
              <a:t>数据，以及并发的用户需求。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Google App Engine</a:t>
            </a:r>
          </a:p>
          <a:p>
            <a:r>
              <a:rPr lang="en-US" dirty="0" smtClean="0"/>
              <a:t>http://code.google.com/intl/zh-CN/appengine/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1217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idx="1"/>
          </p:nvPr>
        </p:nvSpPr>
        <p:spPr>
          <a:xfrm>
            <a:off x="335360" y="1628800"/>
            <a:ext cx="11305256" cy="40324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大量</a:t>
            </a:r>
            <a:r>
              <a:rPr kumimoji="1" lang="zh-CN" altLang="en-US" sz="2400" dirty="0"/>
              <a:t>的第三方模块，覆盖了科学计算、</a:t>
            </a:r>
            <a:r>
              <a:rPr kumimoji="1" lang="en-US" altLang="zh-CN" sz="2400" dirty="0"/>
              <a:t>Web</a:t>
            </a:r>
            <a:r>
              <a:rPr kumimoji="1" lang="zh-CN" altLang="en-US" sz="2400" dirty="0"/>
              <a:t>开发、数据接口、图形系统等众多领域，开发的代码通过很好的封装，也可以作为第三方模块给别人使用</a:t>
            </a:r>
            <a:r>
              <a:rPr kumimoji="1" lang="zh-CN" altLang="en-US" sz="2400" dirty="0" smtClean="0"/>
              <a:t>。如</a:t>
            </a:r>
            <a:r>
              <a:rPr kumimoji="1" lang="en-US" altLang="zh-CN" sz="2400" dirty="0" smtClean="0"/>
              <a:t>Pandas</a:t>
            </a:r>
            <a:r>
              <a:rPr kumimoji="1" lang="zh-CN" altLang="en-US" sz="2400" dirty="0" smtClean="0"/>
              <a:t>、</a:t>
            </a:r>
            <a:r>
              <a:rPr kumimoji="1" lang="en-US" altLang="zh-CN" sz="2400" dirty="0" smtClean="0"/>
              <a:t>Numpy</a:t>
            </a:r>
            <a:r>
              <a:rPr kumimoji="1" lang="zh-CN" altLang="en-US" sz="2400" dirty="0" smtClean="0"/>
              <a:t>、</a:t>
            </a:r>
            <a:r>
              <a:rPr kumimoji="1" lang="en-US" altLang="zh-CN" sz="2400" dirty="0" err="1" smtClean="0"/>
              <a:t>Seaborn</a:t>
            </a:r>
            <a:r>
              <a:rPr kumimoji="1" lang="zh-CN" altLang="en-US" sz="2400" dirty="0" smtClean="0"/>
              <a:t>、</a:t>
            </a:r>
            <a:r>
              <a:rPr kumimoji="1" lang="en-US" altLang="zh-CN" sz="2400" dirty="0" err="1" smtClean="0"/>
              <a:t>Scikit</a:t>
            </a:r>
            <a:r>
              <a:rPr kumimoji="1" lang="en-US" altLang="zh-CN" sz="2400" dirty="0" smtClean="0"/>
              <a:t>-learn</a:t>
            </a:r>
            <a:r>
              <a:rPr kumimoji="1" lang="zh-CN" altLang="en-US" sz="2400" dirty="0" smtClean="0"/>
              <a:t>等等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endParaRPr kumimoji="1" lang="zh-CN" altLang="en-US" sz="24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2011-C148-4EBD-B359-3D3F688B6B89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49653" y="434459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dirty="0"/>
              <a:t>良好的可扩展性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33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Course Information</a:t>
            </a:r>
            <a:endParaRPr lang="zh-CN" altLang="en-US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Credits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2credits </a:t>
            </a:r>
            <a:r>
              <a:rPr lang="en-US" altLang="zh-CN" dirty="0" smtClean="0">
                <a:ea typeface="宋体" panose="02010600030101010101" pitchFamily="2" charset="-122"/>
              </a:rPr>
              <a:t>with </a:t>
            </a:r>
            <a:r>
              <a:rPr lang="en-US" altLang="zh-CN" dirty="0" smtClean="0">
                <a:ea typeface="宋体" panose="02010600030101010101" pitchFamily="2" charset="-122"/>
              </a:rPr>
              <a:t>24 </a:t>
            </a:r>
            <a:r>
              <a:rPr lang="en-US" altLang="zh-CN" dirty="0" smtClean="0">
                <a:ea typeface="宋体" panose="02010600030101010101" pitchFamily="2" charset="-122"/>
              </a:rPr>
              <a:t>lecture hours + </a:t>
            </a:r>
            <a:r>
              <a:rPr lang="en-US" altLang="zh-CN" dirty="0" smtClean="0">
                <a:ea typeface="宋体" panose="02010600030101010101" pitchFamily="2" charset="-122"/>
              </a:rPr>
              <a:t>16 </a:t>
            </a:r>
            <a:r>
              <a:rPr lang="en-US" altLang="zh-CN" dirty="0" smtClean="0">
                <a:ea typeface="宋体" panose="02010600030101010101" pitchFamily="2" charset="-122"/>
              </a:rPr>
              <a:t>experiment hours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Final Exam—last week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How to get scores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Projects/experiments              30%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Final </a:t>
            </a:r>
            <a:r>
              <a:rPr lang="en-US" altLang="zh-CN" dirty="0" smtClean="0">
                <a:ea typeface="宋体" panose="02010600030101010101" pitchFamily="2" charset="-122"/>
              </a:rPr>
              <a:t>Exam         </a:t>
            </a:r>
            <a:r>
              <a:rPr lang="en-US" altLang="zh-CN" dirty="0" smtClean="0">
                <a:ea typeface="宋体" panose="02010600030101010101" pitchFamily="2" charset="-122"/>
              </a:rPr>
              <a:t>70</a:t>
            </a:r>
            <a:r>
              <a:rPr lang="en-US" altLang="zh-CN" dirty="0" smtClean="0">
                <a:ea typeface="宋体" panose="02010600030101010101" pitchFamily="2" charset="-122"/>
              </a:rPr>
              <a:t>%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7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5440" y="0"/>
            <a:ext cx="8610600" cy="1293028"/>
          </a:xfrm>
        </p:spPr>
        <p:txBody>
          <a:bodyPr/>
          <a:lstStyle/>
          <a:p>
            <a:r>
              <a:rPr lang="zh-CN" altLang="en-US" dirty="0" smtClean="0"/>
              <a:t>不要括号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796" y="1200647"/>
            <a:ext cx="10820400" cy="4024125"/>
          </a:xfrm>
        </p:spPr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使用缩进而不是括号来进行代码段标识，减少了视觉上的混乱，并且使程序变短，从而提高了程序的可读性。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050" name="Picture 2" descr="C:\Users\vindurriel\Desktop\捕获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1158" y="2143116"/>
            <a:ext cx="5572164" cy="4143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35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免费、开源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366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5797551" y="1773238"/>
            <a:ext cx="4619625" cy="4857750"/>
          </a:xfrm>
        </p:spPr>
        <p:txBody>
          <a:bodyPr/>
          <a:lstStyle/>
          <a:p>
            <a:pPr lvl="1">
              <a:buNone/>
            </a:pPr>
            <a:r>
              <a:rPr lang="zh-CN" altLang="en-US" sz="4000" b="1" dirty="0"/>
              <a:t>起源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特性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用途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zh-CN" altLang="en-US" sz="4000" b="1" dirty="0"/>
              <a:t>不足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如何学习</a:t>
            </a:r>
            <a:endParaRPr lang="en-US" altLang="zh-CN" sz="4000" b="1" dirty="0"/>
          </a:p>
          <a:p>
            <a:pPr lvl="1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63492" name="Picture 4" descr="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1626" y="188913"/>
            <a:ext cx="1203325" cy="393700"/>
          </a:xfrm>
          <a:prstGeom prst="rect">
            <a:avLst/>
          </a:prstGeom>
          <a:noFill/>
        </p:spPr>
      </p:pic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524000" y="674688"/>
            <a:ext cx="9144000" cy="17462"/>
          </a:xfrm>
          <a:prstGeom prst="rect">
            <a:avLst/>
          </a:prstGeom>
          <a:solidFill>
            <a:srgbClr val="FFDB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8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脚本程序</a:t>
            </a:r>
            <a:endParaRPr lang="en-US" altLang="zh-CN" sz="3200" dirty="0"/>
          </a:p>
          <a:p>
            <a:r>
              <a:rPr lang="zh-CN" altLang="en-US" sz="3200" dirty="0"/>
              <a:t>大型程序的原型开发</a:t>
            </a:r>
            <a:endParaRPr lang="en-US" altLang="zh-CN" sz="3200" dirty="0"/>
          </a:p>
          <a:p>
            <a:r>
              <a:rPr lang="zh-CN" altLang="en-US" sz="3200" dirty="0"/>
              <a:t>科学计算</a:t>
            </a:r>
            <a:endParaRPr lang="en-US" altLang="zh-CN" sz="3200" dirty="0"/>
          </a:p>
          <a:p>
            <a:r>
              <a:rPr lang="zh-CN" altLang="en-US" sz="3200" dirty="0"/>
              <a:t>网络应用</a:t>
            </a:r>
            <a:endParaRPr lang="en-US" altLang="zh-CN" sz="3200" dirty="0"/>
          </a:p>
          <a:p>
            <a:r>
              <a:rPr lang="zh-CN" altLang="en-US" sz="3200" dirty="0"/>
              <a:t>计算机图形编程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2885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知名的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 err="1" smtClean="0"/>
              <a:t>Zope</a:t>
            </a:r>
            <a:r>
              <a:rPr lang="zh-CN" altLang="en-US" b="1" dirty="0" smtClean="0"/>
              <a:t>：</a:t>
            </a:r>
            <a:r>
              <a:rPr lang="en-US" sz="1800" dirty="0"/>
              <a:t>www.zope.com</a:t>
            </a:r>
            <a:endParaRPr lang="en-US" altLang="zh-CN" b="1" dirty="0" smtClean="0"/>
          </a:p>
          <a:p>
            <a:r>
              <a:rPr lang="en-US" altLang="zh-CN" sz="1800" b="1" dirty="0"/>
              <a:t>	</a:t>
            </a:r>
            <a:r>
              <a:rPr lang="zh-CN" altLang="en-US" sz="1800" dirty="0"/>
              <a:t>一个应用程序服务器，具有内容管理、团队开发、</a:t>
            </a:r>
            <a:r>
              <a:rPr lang="en-US" altLang="zh-CN" sz="1800" dirty="0"/>
              <a:t>XML</a:t>
            </a:r>
            <a:r>
              <a:rPr lang="zh-CN" altLang="en-US" sz="1800" dirty="0"/>
              <a:t>、面向对象、</a:t>
            </a:r>
            <a:r>
              <a:rPr lang="en-US" altLang="zh-CN" sz="1800" dirty="0"/>
              <a:t>SOAP</a:t>
            </a:r>
            <a:r>
              <a:rPr lang="zh-CN" altLang="en-US" sz="1800" dirty="0"/>
              <a:t>接口等一系先进特性，开源。</a:t>
            </a:r>
            <a:endParaRPr lang="en-US" altLang="zh-CN" dirty="0" smtClean="0"/>
          </a:p>
          <a:p>
            <a:r>
              <a:rPr lang="en-US" altLang="zh-CN" b="1" dirty="0" smtClean="0"/>
              <a:t>Gadfly</a:t>
            </a:r>
            <a:r>
              <a:rPr lang="zh-CN" altLang="en-US" b="1" dirty="0" smtClean="0"/>
              <a:t>：</a:t>
            </a:r>
            <a:r>
              <a:rPr lang="en-US" altLang="zh-CN" sz="1800" dirty="0"/>
              <a:t>http://www.chordate.com/gadfly.html</a:t>
            </a:r>
            <a:endParaRPr lang="en-US" altLang="zh-CN" sz="1800" b="1" dirty="0"/>
          </a:p>
          <a:p>
            <a:r>
              <a:rPr lang="en-US" altLang="zh-CN" sz="1800" b="1" dirty="0"/>
              <a:t>	</a:t>
            </a:r>
            <a:r>
              <a:rPr lang="zh-CN" altLang="en-US" sz="1800" dirty="0"/>
              <a:t>一个用</a:t>
            </a:r>
            <a:r>
              <a:rPr lang="en-US" altLang="zh-CN" sz="1800" dirty="0"/>
              <a:t>Python</a:t>
            </a:r>
            <a:r>
              <a:rPr lang="zh-CN" altLang="en-US" sz="1800" dirty="0"/>
              <a:t>写的面向对象关系型数据库，具有小巧、快速、可移植性好的</a:t>
            </a:r>
            <a:endParaRPr lang="en-US" altLang="zh-CN" sz="1800" dirty="0"/>
          </a:p>
          <a:p>
            <a:r>
              <a:rPr lang="en-US" altLang="zh-CN" sz="1800" dirty="0"/>
              <a:t>	</a:t>
            </a:r>
            <a:r>
              <a:rPr lang="zh-CN" altLang="en-US" sz="1800" dirty="0"/>
              <a:t>特点，具有大部分</a:t>
            </a:r>
            <a:r>
              <a:rPr lang="en-US" altLang="zh-CN" sz="1800" dirty="0"/>
              <a:t>SQL</a:t>
            </a:r>
            <a:r>
              <a:rPr lang="zh-CN" altLang="en-US" sz="1800" dirty="0"/>
              <a:t>语言特性。开源。</a:t>
            </a:r>
            <a:endParaRPr lang="en-US" altLang="zh-CN" dirty="0" smtClean="0"/>
          </a:p>
          <a:p>
            <a:r>
              <a:rPr lang="en-US" altLang="zh-CN" b="1" dirty="0" err="1" smtClean="0"/>
              <a:t>Wallbase</a:t>
            </a:r>
            <a:r>
              <a:rPr lang="en-US" altLang="zh-CN" b="1" dirty="0" smtClean="0"/>
              <a:t>: </a:t>
            </a:r>
            <a:r>
              <a:rPr lang="en-US" sz="2000" dirty="0"/>
              <a:t>http://wallbase.net</a:t>
            </a:r>
          </a:p>
          <a:p>
            <a:r>
              <a:rPr lang="en-US" altLang="zh-CN" sz="2000" dirty="0"/>
              <a:t>	Python</a:t>
            </a:r>
            <a:r>
              <a:rPr lang="zh-CN" altLang="en-US" sz="2000" dirty="0"/>
              <a:t>编写的图片站点。</a:t>
            </a:r>
            <a:endParaRPr lang="en-US" altLang="zh-CN" sz="2000" dirty="0"/>
          </a:p>
          <a:p>
            <a:r>
              <a:rPr lang="en-US" altLang="zh-CN" b="1" dirty="0" err="1" smtClean="0"/>
              <a:t>uTorrent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: </a:t>
            </a:r>
            <a:r>
              <a:rPr lang="en-US" sz="1800" dirty="0"/>
              <a:t>http://www.utorrent.com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BitTorrent</a:t>
            </a:r>
            <a:r>
              <a:rPr lang="zh-CN" altLang="en-US" sz="2000" dirty="0"/>
              <a:t>下载软件，主程序仅</a:t>
            </a:r>
            <a:r>
              <a:rPr lang="en-US" altLang="zh-CN" sz="2000" dirty="0"/>
              <a:t>2Mb</a:t>
            </a:r>
            <a:r>
              <a:rPr lang="zh-CN" altLang="en-US" sz="2000" dirty="0"/>
              <a:t>，支持</a:t>
            </a:r>
            <a:r>
              <a:rPr lang="en-US" altLang="zh-CN" sz="2000" dirty="0"/>
              <a:t>ipv6</a:t>
            </a:r>
            <a:r>
              <a:rPr lang="zh-CN" altLang="en-US" sz="2000" dirty="0"/>
              <a:t>地址解析。开源。</a:t>
            </a:r>
            <a:endParaRPr lang="en-US" altLang="zh-CN" sz="2000" dirty="0"/>
          </a:p>
          <a:p>
            <a:r>
              <a:rPr lang="en-US" altLang="zh-CN" b="1" dirty="0" smtClean="0"/>
              <a:t>Torchlight:   </a:t>
            </a:r>
            <a:r>
              <a:rPr lang="en-US" sz="1800" dirty="0"/>
              <a:t>torchlight.perfectworld.com</a:t>
            </a:r>
          </a:p>
          <a:p>
            <a:r>
              <a:rPr lang="en-US" altLang="zh-CN" sz="1800" dirty="0"/>
              <a:t>	Python</a:t>
            </a:r>
            <a:r>
              <a:rPr lang="zh-CN" altLang="en-US" sz="1800" dirty="0"/>
              <a:t>编写的大型</a:t>
            </a:r>
            <a:r>
              <a:rPr lang="en-US" altLang="zh-CN" sz="1800" dirty="0"/>
              <a:t>3D</a:t>
            </a:r>
            <a:r>
              <a:rPr lang="zh-CN" altLang="en-US" sz="1800" dirty="0"/>
              <a:t>游戏，原</a:t>
            </a:r>
            <a:r>
              <a:rPr lang="en-US" altLang="zh-CN" sz="1800" dirty="0"/>
              <a:t>Blizzard</a:t>
            </a:r>
            <a:r>
              <a:rPr lang="zh-CN" altLang="en-US" sz="1800" dirty="0"/>
              <a:t>公司人员制作发行，开源。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015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5797551" y="1773238"/>
            <a:ext cx="4619625" cy="4857750"/>
          </a:xfrm>
        </p:spPr>
        <p:txBody>
          <a:bodyPr/>
          <a:lstStyle/>
          <a:p>
            <a:pPr lvl="1">
              <a:buNone/>
            </a:pPr>
            <a:r>
              <a:rPr lang="zh-CN" altLang="en-US" sz="4000" b="1" dirty="0"/>
              <a:t>起源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特性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用途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不足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zh-CN" altLang="en-US" sz="4000" b="1" dirty="0"/>
              <a:t>如何学习</a:t>
            </a:r>
            <a:endParaRPr lang="en-US" altLang="zh-CN" sz="4000" b="1" dirty="0"/>
          </a:p>
          <a:p>
            <a:pPr lvl="1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63492" name="Picture 4" descr="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1626" y="188913"/>
            <a:ext cx="1203325" cy="393700"/>
          </a:xfrm>
          <a:prstGeom prst="rect">
            <a:avLst/>
          </a:prstGeom>
          <a:noFill/>
        </p:spPr>
      </p:pic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524000" y="674688"/>
            <a:ext cx="9144000" cy="17462"/>
          </a:xfrm>
          <a:prstGeom prst="rect">
            <a:avLst/>
          </a:prstGeom>
          <a:solidFill>
            <a:srgbClr val="FFDB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5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硬币的另一面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限制</a:t>
            </a:r>
            <a:r>
              <a:rPr lang="en-US" altLang="zh-CN" b="1" dirty="0"/>
              <a:t>Python</a:t>
            </a:r>
            <a:r>
              <a:rPr lang="zh-CN" altLang="en-US" b="1" dirty="0"/>
              <a:t>发展的因素</a:t>
            </a:r>
            <a:endParaRPr lang="en-US" altLang="zh-CN" b="1" dirty="0"/>
          </a:p>
          <a:p>
            <a:r>
              <a:rPr lang="en-US" altLang="zh-CN" sz="2400" b="1" dirty="0"/>
              <a:t>	</a:t>
            </a:r>
            <a:r>
              <a:rPr lang="zh-CN" altLang="en-US" sz="2400" b="1" dirty="0"/>
              <a:t>缺乏预包装的解决方案</a:t>
            </a:r>
            <a:endParaRPr lang="en-US" altLang="zh-CN" sz="2400" b="1" dirty="0"/>
          </a:p>
          <a:p>
            <a:r>
              <a:rPr lang="en-US" altLang="zh-CN" sz="2400" b="1" dirty="0"/>
              <a:t>	</a:t>
            </a:r>
            <a:r>
              <a:rPr lang="zh-CN" altLang="en-US" sz="2400" b="1" dirty="0"/>
              <a:t>数据库访问层的局限性</a:t>
            </a:r>
            <a:endParaRPr lang="en-US" altLang="zh-CN" sz="2400" b="1" dirty="0"/>
          </a:p>
          <a:p>
            <a:r>
              <a:rPr lang="en-US" altLang="zh-CN" sz="2400" b="1" dirty="0"/>
              <a:t>	</a:t>
            </a:r>
            <a:r>
              <a:rPr lang="zh-CN" altLang="en-US" sz="2400" b="1" dirty="0"/>
              <a:t>文档差距</a:t>
            </a:r>
            <a:endParaRPr lang="en-US" altLang="zh-CN" sz="2400" b="1" dirty="0"/>
          </a:p>
          <a:p>
            <a:r>
              <a:rPr lang="en-US" altLang="zh-CN" sz="2400" b="1" dirty="0"/>
              <a:t>	</a:t>
            </a:r>
            <a:r>
              <a:rPr lang="zh-CN" altLang="en-US" sz="2400" b="1" dirty="0"/>
              <a:t>缺乏</a:t>
            </a:r>
            <a:r>
              <a:rPr lang="en-US" altLang="zh-CN" sz="2400" b="1" dirty="0"/>
              <a:t>GUI</a:t>
            </a:r>
            <a:r>
              <a:rPr lang="zh-CN" altLang="en-US" sz="2400" b="1" dirty="0"/>
              <a:t>和团队协作工具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01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限制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发展的因素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缺乏预包装的解决方案</a:t>
            </a:r>
            <a:endParaRPr lang="en-US" altLang="zh-CN" b="1" dirty="0" smtClean="0"/>
          </a:p>
          <a:p>
            <a:r>
              <a:rPr lang="en-US" altLang="zh-CN" dirty="0" smtClean="0"/>
              <a:t>PHP </a:t>
            </a:r>
            <a:r>
              <a:rPr lang="zh-CN" altLang="en-US" dirty="0" smtClean="0"/>
              <a:t>在企业软件领域赢得了辉煌的成功，主要原因就在于其广泛实用的产品门类，比如讨论板、聊天服务器和分组日历以及即时消息系统等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相比之下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提供的解决方案就少多了。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语言的分发版中确实包含了一些扩展的类库，越来越多的程序员也在致力于开发等价</a:t>
            </a:r>
            <a:r>
              <a:rPr lang="en-US" altLang="zh-CN" dirty="0" smtClean="0"/>
              <a:t>PHP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工具，但是考虑到市场的时间紧迫性，而且你所面临的问题已经有现成的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解决方案可以对付，那么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自然会成为你的首选。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3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限制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发展的因素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数据库访问层的局限性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相比现有的成熟技术，比如</a:t>
            </a:r>
            <a:r>
              <a:rPr lang="en-US" altLang="zh-CN" dirty="0" smtClean="0"/>
              <a:t>ODBC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的数据库访问层看起来就过于原始了。虽然这一方面也在发生变化，但是，开发部门需要平滑地接合现有的复杂遗留数据，同时需要快速的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数据库访问，所有这一些使其在短时期内难以对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表现出什么太大的兴趣。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6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限制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发展的因素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文档差距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相比其对手语言，比如</a:t>
            </a:r>
            <a:r>
              <a:rPr lang="en-US" altLang="zh-CN" dirty="0" smtClean="0"/>
              <a:t>Perl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，在某种程度上再算上</a:t>
            </a:r>
            <a:r>
              <a:rPr lang="en-US" altLang="zh-CN" dirty="0" smtClean="0"/>
              <a:t>PHP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确实深受文档缺乏之苦，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没有广泛、易于获得的文档和图书。市面上冠以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标题的图书数量几乎是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的两倍多；而</a:t>
            </a:r>
            <a:r>
              <a:rPr lang="en-US" altLang="zh-CN" dirty="0" smtClean="0"/>
              <a:t>Perl</a:t>
            </a:r>
            <a:r>
              <a:rPr lang="zh-CN" altLang="en-US" dirty="0" smtClean="0"/>
              <a:t>就更多了，有</a:t>
            </a:r>
            <a:r>
              <a:rPr lang="en-US" altLang="zh-CN" dirty="0" smtClean="0"/>
              <a:t>400</a:t>
            </a:r>
            <a:r>
              <a:rPr lang="zh-CN" altLang="en-US" dirty="0" smtClean="0"/>
              <a:t>多种。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Python</a:t>
            </a:r>
            <a:r>
              <a:rPr lang="zh-CN" altLang="en-US" dirty="0" smtClean="0"/>
              <a:t>的在线文档倒还组织得比较好，但是这些文档几乎全是些参考资料。幸而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相当容易的学习曲线减轻了对图书资料的过多需要。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61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97" y="865056"/>
            <a:ext cx="2362548" cy="31291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66" y="865056"/>
            <a:ext cx="2139276" cy="30725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90762" y="4559337"/>
            <a:ext cx="3519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作者</a:t>
            </a:r>
            <a:r>
              <a:rPr lang="en-US" altLang="zh-CN" dirty="0"/>
              <a:t>:[</a:t>
            </a:r>
            <a:r>
              <a:rPr lang="zh-CN" altLang="en-US" dirty="0"/>
              <a:t>挪</a:t>
            </a:r>
            <a:r>
              <a:rPr lang="en-US" altLang="zh-CN" dirty="0"/>
              <a:t>]</a:t>
            </a:r>
            <a:r>
              <a:rPr lang="zh-CN" altLang="en-US" dirty="0"/>
              <a:t>芒努斯</a:t>
            </a:r>
            <a:r>
              <a:rPr lang="en-US" altLang="zh-CN" dirty="0"/>
              <a:t>·</a:t>
            </a:r>
            <a:r>
              <a:rPr lang="zh-CN" altLang="en-US" dirty="0"/>
              <a:t>利</a:t>
            </a:r>
            <a:r>
              <a:rPr lang="en-US" altLang="zh-CN" dirty="0"/>
              <a:t>·</a:t>
            </a:r>
            <a:r>
              <a:rPr lang="zh-CN" altLang="en-US" dirty="0" smtClean="0"/>
              <a:t>海特兰德</a:t>
            </a:r>
            <a:endParaRPr lang="en-US" altLang="zh-CN" dirty="0" smtClean="0"/>
          </a:p>
          <a:p>
            <a:r>
              <a:rPr lang="zh-CN" altLang="en-US" dirty="0" smtClean="0"/>
              <a:t>出版社</a:t>
            </a:r>
            <a:r>
              <a:rPr lang="en-US" altLang="zh-CN" dirty="0"/>
              <a:t>:</a:t>
            </a:r>
            <a:r>
              <a:rPr lang="zh-CN" altLang="en-US" dirty="0"/>
              <a:t>人民邮电</a:t>
            </a:r>
            <a:r>
              <a:rPr lang="zh-CN" altLang="en-US" dirty="0" smtClean="0"/>
              <a:t>出版社</a:t>
            </a:r>
            <a:endParaRPr lang="en-US" altLang="zh-CN" dirty="0" smtClean="0"/>
          </a:p>
          <a:p>
            <a:r>
              <a:rPr lang="zh-CN" altLang="en-US" dirty="0" smtClean="0"/>
              <a:t>出版</a:t>
            </a:r>
            <a:r>
              <a:rPr lang="zh-CN" altLang="en-US" dirty="0"/>
              <a:t>时间</a:t>
            </a:r>
            <a:r>
              <a:rPr lang="en-US" altLang="zh-CN" dirty="0"/>
              <a:t>:2018</a:t>
            </a:r>
            <a:r>
              <a:rPr lang="zh-CN" altLang="en-US" dirty="0"/>
              <a:t>年</a:t>
            </a:r>
            <a:r>
              <a:rPr lang="en-US" altLang="zh-CN" dirty="0"/>
              <a:t>02</a:t>
            </a:r>
            <a:r>
              <a:rPr lang="zh-CN" altLang="en-US" dirty="0"/>
              <a:t>月 </a:t>
            </a:r>
          </a:p>
        </p:txBody>
      </p:sp>
      <p:sp>
        <p:nvSpPr>
          <p:cNvPr id="7" name="矩形 6"/>
          <p:cNvSpPr/>
          <p:nvPr/>
        </p:nvSpPr>
        <p:spPr>
          <a:xfrm>
            <a:off x="5616271" y="45593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Python</a:t>
            </a:r>
            <a:r>
              <a:rPr lang="zh-CN" altLang="en-US" b="1" dirty="0"/>
              <a:t>学习手册：第</a:t>
            </a:r>
            <a:r>
              <a:rPr lang="en-US" altLang="zh-CN" b="1" dirty="0"/>
              <a:t>4</a:t>
            </a:r>
            <a:r>
              <a:rPr lang="zh-CN" altLang="en-US" b="1" dirty="0"/>
              <a:t>版（涵盖</a:t>
            </a:r>
            <a:r>
              <a:rPr lang="en-US" altLang="zh-CN" b="1" dirty="0"/>
              <a:t>Python2.6</a:t>
            </a:r>
            <a:r>
              <a:rPr lang="zh-CN" altLang="en-US" b="1" dirty="0"/>
              <a:t>和</a:t>
            </a:r>
            <a:r>
              <a:rPr lang="en-US" altLang="zh-CN" b="1" dirty="0"/>
              <a:t>3.X</a:t>
            </a:r>
            <a:r>
              <a:rPr lang="zh-CN" altLang="en-US" b="1" dirty="0"/>
              <a:t>） </a:t>
            </a:r>
          </a:p>
          <a:p>
            <a:r>
              <a:rPr lang="zh-CN" altLang="en-US" dirty="0"/>
              <a:t>作者</a:t>
            </a:r>
            <a:r>
              <a:rPr lang="en-US" altLang="zh-CN" dirty="0"/>
              <a:t>:</a:t>
            </a:r>
            <a:r>
              <a:rPr lang="zh-CN" altLang="en-US" dirty="0"/>
              <a:t>鲁特兹　著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李军</a:t>
            </a:r>
            <a:r>
              <a:rPr lang="zh-CN" altLang="en-US" dirty="0"/>
              <a:t>，刘红伟　</a:t>
            </a:r>
            <a:r>
              <a:rPr lang="zh-CN" altLang="en-US" dirty="0" smtClean="0"/>
              <a:t>译</a:t>
            </a:r>
            <a:endParaRPr lang="en-US" altLang="zh-CN" dirty="0" smtClean="0"/>
          </a:p>
          <a:p>
            <a:r>
              <a:rPr lang="zh-CN" altLang="en-US" dirty="0" smtClean="0"/>
              <a:t>出版社</a:t>
            </a:r>
            <a:r>
              <a:rPr lang="en-US" altLang="zh-CN" dirty="0"/>
              <a:t>:</a:t>
            </a:r>
            <a:r>
              <a:rPr lang="zh-CN" altLang="en-US" dirty="0"/>
              <a:t>机械工业</a:t>
            </a:r>
            <a:r>
              <a:rPr lang="zh-CN" altLang="en-US" dirty="0" smtClean="0"/>
              <a:t>出版社</a:t>
            </a:r>
            <a:endParaRPr lang="en-US" altLang="zh-CN" dirty="0" smtClean="0"/>
          </a:p>
          <a:p>
            <a:r>
              <a:rPr lang="zh-CN" altLang="en-US" dirty="0" smtClean="0"/>
              <a:t>出版</a:t>
            </a:r>
            <a:r>
              <a:rPr lang="zh-CN" altLang="en-US" dirty="0"/>
              <a:t>时间</a:t>
            </a:r>
            <a:r>
              <a:rPr lang="en-US" altLang="zh-CN" dirty="0"/>
              <a:t>:2011</a:t>
            </a:r>
            <a:r>
              <a:rPr lang="zh-CN" altLang="en-US" dirty="0"/>
              <a:t>年</a:t>
            </a:r>
            <a:r>
              <a:rPr lang="en-US" altLang="zh-CN" dirty="0"/>
              <a:t>04</a:t>
            </a:r>
            <a:r>
              <a:rPr lang="zh-CN" altLang="en-US" dirty="0"/>
              <a:t>月 </a:t>
            </a:r>
          </a:p>
        </p:txBody>
      </p:sp>
    </p:spTree>
    <p:extLst>
      <p:ext uri="{BB962C8B-B14F-4D97-AF65-F5344CB8AC3E}">
        <p14:creationId xmlns:p14="http://schemas.microsoft.com/office/powerpoint/2010/main" val="3332814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限制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发展的因素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缺乏</a:t>
            </a:r>
            <a:r>
              <a:rPr lang="en-US" altLang="zh-CN" b="1" dirty="0" smtClean="0"/>
              <a:t>GUI</a:t>
            </a:r>
            <a:r>
              <a:rPr lang="zh-CN" altLang="en-US" b="1" dirty="0" smtClean="0"/>
              <a:t>和团队协作工具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给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应用程序创建图形用户界面未必复杂。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分发版本随带的</a:t>
            </a:r>
            <a:r>
              <a:rPr lang="en-US" altLang="zh-CN" dirty="0" err="1" smtClean="0"/>
              <a:t>Tk</a:t>
            </a:r>
            <a:r>
              <a:rPr lang="zh-CN" altLang="en-US" dirty="0" smtClean="0"/>
              <a:t>就是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开发人员最常用的工具。但是</a:t>
            </a:r>
            <a:r>
              <a:rPr lang="en-US" altLang="zh-CN" dirty="0" smtClean="0"/>
              <a:t>Toolkits</a:t>
            </a:r>
            <a:r>
              <a:rPr lang="zh-CN" altLang="en-US" dirty="0" smtClean="0"/>
              <a:t>缺乏</a:t>
            </a:r>
            <a:r>
              <a:rPr lang="zh-CN" altLang="en-US" dirty="0" smtClean="0"/>
              <a:t>可访问、易用的</a:t>
            </a:r>
            <a:r>
              <a:rPr lang="en-US" altLang="zh-CN" dirty="0" smtClean="0"/>
              <a:t>GUI</a:t>
            </a:r>
            <a:r>
              <a:rPr lang="zh-CN" altLang="en-US" dirty="0" smtClean="0"/>
              <a:t>工具。</a:t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zh-CN" altLang="en-US" dirty="0" smtClean="0"/>
              <a:t>相比</a:t>
            </a:r>
            <a:r>
              <a:rPr lang="en-US" altLang="zh-CN" dirty="0" smtClean="0"/>
              <a:t>GUI</a:t>
            </a:r>
            <a:r>
              <a:rPr lang="zh-CN" altLang="en-US" dirty="0" smtClean="0"/>
              <a:t>工具的缺乏更要命的是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几乎没有</a:t>
            </a:r>
            <a:r>
              <a:rPr lang="zh-CN" altLang="en-US" dirty="0" smtClean="0">
                <a:solidFill>
                  <a:srgbClr val="FFFF00"/>
                </a:solidFill>
              </a:rPr>
              <a:t>支持团队开发的协议工具</a:t>
            </a:r>
            <a:r>
              <a:rPr lang="zh-CN" altLang="en-US" dirty="0" smtClean="0"/>
              <a:t>。 </a:t>
            </a:r>
            <a:endParaRPr lang="en-US" altLang="zh-CN" dirty="0" smtClean="0"/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在这些工具领域可谓相当丰富。在企业软件开发市场上，这一缺陷简直可视为致命的要害。没有这类工具要让很多程序员共同开发同一项目几乎是不可能的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利用其模块化和命名空间分析等特性减轻了这一方面的需求，这些特性可以让多个程序员开发项目时不可能发生代码冲突的情况。但是，这同样改变不了其协同性能缺乏的严重性。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8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0209" y="1844824"/>
            <a:ext cx="3669423" cy="24482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缺点一：运行速度慢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缺点二：加密难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缺点三：缩进规则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缺点</a:t>
            </a:r>
            <a:r>
              <a:rPr kumimoji="1" lang="zh-CN" altLang="en-US" sz="2400" dirty="0" smtClean="0"/>
              <a:t>四：多线程灾难</a:t>
            </a:r>
            <a:endParaRPr kumimoji="1" lang="en-US" altLang="zh-CN" sz="2400" dirty="0" smtClean="0"/>
          </a:p>
        </p:txBody>
      </p:sp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5400600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471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语言的缺点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5817" y="-1776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556792"/>
            <a:ext cx="7462255" cy="294900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CFEA-3C6B-472D-98FD-4923BD28F62E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85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5797551" y="1773238"/>
            <a:ext cx="4619625" cy="4857750"/>
          </a:xfrm>
        </p:spPr>
        <p:txBody>
          <a:bodyPr/>
          <a:lstStyle/>
          <a:p>
            <a:pPr lvl="1">
              <a:buNone/>
            </a:pPr>
            <a:r>
              <a:rPr lang="zh-CN" altLang="en-US" sz="4000" b="1" dirty="0"/>
              <a:t>起源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特性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用途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不足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如何学习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pPr lvl="1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63492" name="Picture 4" descr="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1626" y="188913"/>
            <a:ext cx="1203325" cy="393700"/>
          </a:xfrm>
          <a:prstGeom prst="rect">
            <a:avLst/>
          </a:prstGeom>
          <a:noFill/>
        </p:spPr>
      </p:pic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524000" y="674688"/>
            <a:ext cx="9144000" cy="17462"/>
          </a:xfrm>
          <a:prstGeom prst="rect">
            <a:avLst/>
          </a:prstGeom>
          <a:solidFill>
            <a:srgbClr val="FFDB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47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“Don't learn. Just use it.”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“Hello world”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天气预报</a:t>
            </a:r>
            <a:r>
              <a:rPr lang="en-US" altLang="zh-CN" dirty="0" smtClean="0"/>
              <a:t>RSS   </a:t>
            </a:r>
            <a:r>
              <a:rPr lang="zh-CN" altLang="en-US" dirty="0" smtClean="0"/>
              <a:t>歌词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搜索引擎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76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 err="1" smtClean="0"/>
              <a:t>CPython</a:t>
            </a:r>
            <a:r>
              <a:rPr lang="en-US" altLang="zh-CN" b="1" dirty="0" smtClean="0"/>
              <a:t>:  </a:t>
            </a:r>
            <a:r>
              <a:rPr lang="en-US" altLang="zh-CN" dirty="0" smtClean="0"/>
              <a:t>www.python.org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主流：</a:t>
            </a:r>
            <a:r>
              <a:rPr lang="en-US" altLang="zh-CN" dirty="0" smtClean="0"/>
              <a:t>2.5-2.7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最新：</a:t>
            </a:r>
            <a:r>
              <a:rPr lang="en-US" altLang="zh-CN" dirty="0" smtClean="0"/>
              <a:t>3.0 </a:t>
            </a:r>
            <a:r>
              <a:rPr lang="zh-CN" altLang="en-US" dirty="0" smtClean="0"/>
              <a:t>不向下兼容</a:t>
            </a:r>
            <a:endParaRPr lang="en-US" altLang="zh-CN" dirty="0" smtClean="0"/>
          </a:p>
          <a:p>
            <a:r>
              <a:rPr lang="en-US" altLang="zh-CN" b="1" dirty="0" err="1" smtClean="0"/>
              <a:t>ActivePython</a:t>
            </a:r>
            <a:r>
              <a:rPr lang="en-US" altLang="zh-CN" b="1" dirty="0" smtClean="0"/>
              <a:t>:</a:t>
            </a:r>
          </a:p>
          <a:p>
            <a:r>
              <a:rPr lang="en-US" altLang="zh-CN" dirty="0" smtClean="0"/>
              <a:t>	Windows </a:t>
            </a:r>
            <a:r>
              <a:rPr lang="zh-CN" altLang="en-US" dirty="0" smtClean="0"/>
              <a:t>下的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，文档和库较全</a:t>
            </a:r>
            <a:endParaRPr lang="en-US" altLang="zh-CN" dirty="0" smtClean="0"/>
          </a:p>
          <a:p>
            <a:r>
              <a:rPr lang="en-US" altLang="zh-CN" b="1" dirty="0" err="1" smtClean="0"/>
              <a:t>IronPython</a:t>
            </a:r>
            <a:r>
              <a:rPr lang="zh-CN" altLang="en-US" dirty="0" smtClean="0"/>
              <a:t>：</a:t>
            </a:r>
            <a:r>
              <a:rPr lang="en-US" dirty="0" smtClean="0">
                <a:hlinkClick r:id="rId2"/>
              </a:rPr>
              <a:t> </a:t>
            </a:r>
            <a:r>
              <a:rPr lang="en-US" sz="2000" dirty="0"/>
              <a:t>http://ironpython.codeplex.com/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与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集成较好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可使用</a:t>
            </a:r>
            <a:r>
              <a:rPr lang="en-US" altLang="zh-CN" dirty="0" err="1" smtClean="0"/>
              <a:t>CPython</a:t>
            </a:r>
            <a:r>
              <a:rPr lang="zh-CN" altLang="en-US" dirty="0" smtClean="0"/>
              <a:t>的类库</a:t>
            </a:r>
            <a:endParaRPr lang="en-US" altLang="zh-CN" dirty="0" smtClean="0"/>
          </a:p>
          <a:p>
            <a:r>
              <a:rPr lang="en-US" altLang="zh-CN" b="1" dirty="0" err="1" smtClean="0"/>
              <a:t>NumPy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Python(</a:t>
            </a:r>
            <a:r>
              <a:rPr lang="en-US" altLang="zh-CN" b="1" dirty="0" err="1" smtClean="0"/>
              <a:t>x,y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en-US" altLang="zh-CN" b="1" dirty="0" smtClean="0"/>
              <a:t>	</a:t>
            </a:r>
            <a:r>
              <a:rPr lang="zh-CN" altLang="en-US" dirty="0" smtClean="0"/>
              <a:t>对科学计算进行了优化的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版本</a:t>
            </a:r>
            <a:endParaRPr lang="en-US" altLang="zh-CN" b="1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807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8"/>
          <p:cNvSpPr txBox="1">
            <a:spLocks/>
          </p:cNvSpPr>
          <p:nvPr/>
        </p:nvSpPr>
        <p:spPr>
          <a:xfrm>
            <a:off x="2302902" y="970314"/>
            <a:ext cx="10515600" cy="781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rgbClr val="942124"/>
                </a:solidFill>
                <a:cs typeface="+mn-cs"/>
              </a:rPr>
              <a:t>运行环境及安装</a:t>
            </a:r>
            <a:endParaRPr lang="zh-CN" altLang="en-US" sz="3200" b="1" dirty="0">
              <a:solidFill>
                <a:srgbClr val="942124"/>
              </a:solidFill>
              <a:cs typeface="+mn-cs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70080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推荐使用</a:t>
            </a:r>
            <a:r>
              <a:rPr kumimoji="1" lang="en-US" altLang="zh-CN" sz="2400" dirty="0" smtClean="0"/>
              <a:t>Anaconda</a:t>
            </a:r>
            <a:r>
              <a:rPr kumimoji="1" lang="zh-CN" altLang="en-US" sz="2400" dirty="0" smtClean="0"/>
              <a:t>进行</a:t>
            </a:r>
            <a:r>
              <a:rPr kumimoji="1" lang="en-US" altLang="zh-CN" sz="2400" dirty="0" smtClean="0"/>
              <a:t>Python</a:t>
            </a:r>
            <a:r>
              <a:rPr kumimoji="1" lang="zh-CN" altLang="en-US" sz="2400" dirty="0" smtClean="0"/>
              <a:t>安装、环境配置及工具包</a:t>
            </a:r>
            <a:r>
              <a:rPr kumimoji="1" lang="zh-CN" altLang="en-US" sz="2400" dirty="0" smtClean="0"/>
              <a:t>管理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专注于数据分析的</a:t>
            </a:r>
            <a:r>
              <a:rPr lang="en-US" altLang="zh-CN" sz="2400" dirty="0"/>
              <a:t>Python</a:t>
            </a:r>
            <a:r>
              <a:rPr lang="zh-CN" altLang="en-US" sz="2400" dirty="0"/>
              <a:t>发行版本，包含了</a:t>
            </a:r>
            <a:r>
              <a:rPr lang="en-US" altLang="zh-CN" sz="2400" dirty="0" err="1"/>
              <a:t>conda</a:t>
            </a:r>
            <a:r>
              <a:rPr lang="zh-CN" altLang="en-US" sz="2400" dirty="0"/>
              <a:t>、</a:t>
            </a:r>
            <a:r>
              <a:rPr lang="en-US" altLang="zh-CN" sz="2400" dirty="0"/>
              <a:t>Python</a:t>
            </a:r>
            <a:r>
              <a:rPr lang="zh-CN" altLang="en-US" sz="2400" dirty="0"/>
              <a:t>等</a:t>
            </a:r>
            <a:r>
              <a:rPr lang="en-US" altLang="zh-CN" sz="2400" dirty="0"/>
              <a:t>190</a:t>
            </a:r>
            <a:r>
              <a:rPr lang="zh-CN" altLang="en-US" sz="2400" dirty="0"/>
              <a:t>多个科学包及其依赖项</a:t>
            </a:r>
            <a:endParaRPr kumimoji="1" lang="en-US" altLang="zh-CN" sz="22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Ipython</a:t>
            </a:r>
            <a:r>
              <a:rPr kumimoji="1" lang="zh-CN" altLang="en-US" sz="2400" dirty="0" smtClean="0"/>
              <a:t>：</a:t>
            </a:r>
            <a:r>
              <a:rPr lang="en-US" altLang="zh-CN" sz="2400" dirty="0" err="1"/>
              <a:t>IPython</a:t>
            </a:r>
            <a:r>
              <a:rPr lang="en-US" altLang="zh-CN" sz="2400" dirty="0"/>
              <a:t> </a:t>
            </a:r>
            <a:r>
              <a:rPr lang="zh-CN" altLang="en-US" sz="2400" dirty="0"/>
              <a:t>是一</a:t>
            </a:r>
            <a:r>
              <a:rPr lang="zh-CN" altLang="en-US" sz="2400" dirty="0" smtClean="0"/>
              <a:t>个增强的 </a:t>
            </a:r>
            <a:r>
              <a:rPr lang="en-US" altLang="zh-CN" sz="2400" dirty="0"/>
              <a:t>python </a:t>
            </a:r>
            <a:r>
              <a:rPr lang="zh-CN" altLang="en-US" sz="2400" dirty="0"/>
              <a:t>的交互式 </a:t>
            </a:r>
            <a:r>
              <a:rPr lang="en-US" altLang="zh-CN" sz="2400" dirty="0"/>
              <a:t>shell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err="1" smtClean="0"/>
              <a:t>Qtconsole</a:t>
            </a:r>
            <a:r>
              <a:rPr kumimoji="1" lang="zh-CN" altLang="en-US" sz="2400" dirty="0" smtClean="0"/>
              <a:t>：</a:t>
            </a:r>
            <a:r>
              <a:rPr lang="zh-CN" altLang="en-US" sz="2400" dirty="0"/>
              <a:t>一个可执行 </a:t>
            </a:r>
            <a:r>
              <a:rPr lang="en-US" altLang="zh-CN" sz="2400" dirty="0" err="1"/>
              <a:t>IPython</a:t>
            </a:r>
            <a:r>
              <a:rPr lang="en-US" altLang="zh-CN" sz="2400" dirty="0"/>
              <a:t> </a:t>
            </a:r>
            <a:r>
              <a:rPr lang="zh-CN" altLang="en-US" sz="2400" dirty="0"/>
              <a:t>的仿终端图形界面程序，相比 </a:t>
            </a:r>
            <a:r>
              <a:rPr lang="en-US" altLang="zh-CN" sz="2400" dirty="0"/>
              <a:t>Python Shell </a:t>
            </a:r>
            <a:r>
              <a:rPr lang="zh-CN" altLang="en-US" sz="2400" dirty="0"/>
              <a:t>界面，</a:t>
            </a:r>
            <a:r>
              <a:rPr lang="en-US" altLang="zh-CN" sz="2400" dirty="0" err="1"/>
              <a:t>qtconsole</a:t>
            </a:r>
            <a:r>
              <a:rPr lang="en-US" altLang="zh-CN" sz="2400" dirty="0"/>
              <a:t> </a:t>
            </a:r>
            <a:r>
              <a:rPr lang="zh-CN" altLang="en-US" sz="2400" dirty="0"/>
              <a:t>可以直接显示代码生成的图形，实现多行代码输入执行，以及内置许多有用的功能和函数。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PyCharm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err="1" smtClean="0"/>
              <a:t>Jupyter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Notebook</a:t>
            </a:r>
            <a:r>
              <a:rPr kumimoji="1" lang="zh-CN" altLang="en-US" sz="2400" dirty="0" smtClean="0"/>
              <a:t>：</a:t>
            </a:r>
            <a:r>
              <a:rPr lang="zh-CN" altLang="en-US" sz="2400" dirty="0"/>
              <a:t>基于</a:t>
            </a:r>
            <a:r>
              <a:rPr lang="en-US" altLang="zh-CN" sz="2400" dirty="0"/>
              <a:t>web</a:t>
            </a:r>
            <a:r>
              <a:rPr lang="zh-CN" altLang="en-US" sz="2400" dirty="0"/>
              <a:t>的交互式计算环境，可以编辑易于人们阅读的文档，用于展示数据分析的过程。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err="1" smtClean="0"/>
              <a:t>Spyder</a:t>
            </a:r>
            <a:r>
              <a:rPr kumimoji="1" lang="zh-CN" altLang="en-US" sz="2400" dirty="0" smtClean="0"/>
              <a:t>：</a:t>
            </a:r>
            <a:r>
              <a:rPr lang="zh-CN" altLang="en-US" sz="2400" dirty="0"/>
              <a:t>一个使用</a:t>
            </a:r>
            <a:r>
              <a:rPr lang="en-US" altLang="zh-CN" sz="2400" dirty="0"/>
              <a:t>Python</a:t>
            </a:r>
            <a:r>
              <a:rPr lang="zh-CN" altLang="en-US" sz="2400" dirty="0"/>
              <a:t>语言、跨平台的、科学运算集成开发环境</a:t>
            </a:r>
            <a:endParaRPr kumimoji="1" lang="zh-CN" altLang="en-US" sz="2400" dirty="0"/>
          </a:p>
        </p:txBody>
      </p:sp>
      <p:sp>
        <p:nvSpPr>
          <p:cNvPr id="5" name="矩形 28"/>
          <p:cNvSpPr/>
          <p:nvPr/>
        </p:nvSpPr>
        <p:spPr>
          <a:xfrm>
            <a:off x="-18899" y="671163"/>
            <a:ext cx="670013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0018-BB9C-426A-9FDB-505CE2FAF6B6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7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6192688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816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数据科学计算平台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——Anaconda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内容占位符 1"/>
          <p:cNvSpPr txBox="1">
            <a:spLocks/>
          </p:cNvSpPr>
          <p:nvPr/>
        </p:nvSpPr>
        <p:spPr>
          <a:xfrm>
            <a:off x="0" y="1424615"/>
            <a:ext cx="5852833" cy="54333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Python </a:t>
            </a:r>
            <a:r>
              <a:rPr lang="zh-CN" altLang="en-US" sz="2400" dirty="0"/>
              <a:t>的集成环境</a:t>
            </a:r>
            <a:r>
              <a:rPr lang="en-US" altLang="zh-CN" sz="2400" dirty="0"/>
              <a:t>—Anaconda</a:t>
            </a:r>
          </a:p>
          <a:p>
            <a:r>
              <a:rPr lang="zh-CN" altLang="en-US" sz="2400" dirty="0"/>
              <a:t>在我们实际的操作中，其实经常使用</a:t>
            </a:r>
            <a:r>
              <a:rPr lang="en-US" altLang="zh-CN" sz="2400" dirty="0"/>
              <a:t>Python</a:t>
            </a:r>
            <a:r>
              <a:rPr lang="zh-CN" altLang="en-US" sz="2400" dirty="0"/>
              <a:t>的集成环境，美观易用的界面，更方便管理那些第三方</a:t>
            </a:r>
            <a:r>
              <a:rPr lang="en-US" altLang="zh-CN" sz="2400" dirty="0"/>
              <a:t>Libraries</a:t>
            </a:r>
          </a:p>
          <a:p>
            <a:r>
              <a:rPr lang="zh-CN" altLang="en-US" sz="2400" dirty="0"/>
              <a:t>注意：无法安装在中文路径下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“</a:t>
            </a:r>
            <a:r>
              <a:rPr lang="en-US" altLang="zh-CN" sz="2400" dirty="0" smtClean="0"/>
              <a:t>leading </a:t>
            </a:r>
            <a:r>
              <a:rPr lang="en-US" altLang="zh-CN" sz="2400" dirty="0"/>
              <a:t>open data science platform powered by </a:t>
            </a:r>
            <a:r>
              <a:rPr lang="en-US" altLang="zh-CN" sz="2400" dirty="0" smtClean="0"/>
              <a:t>Python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自动配置</a:t>
            </a:r>
            <a:r>
              <a:rPr lang="en-US" altLang="zh-CN" sz="2400" dirty="0" smtClean="0"/>
              <a:t>Python</a:t>
            </a:r>
            <a:r>
              <a:rPr lang="zh-CN" altLang="en-US" sz="2400" dirty="0"/>
              <a:t>环境，下载并安装</a:t>
            </a:r>
            <a:r>
              <a:rPr lang="en-US" altLang="zh-CN" sz="2400" dirty="0" err="1"/>
              <a:t>Jupyter</a:t>
            </a:r>
            <a:r>
              <a:rPr lang="en-US" altLang="zh-CN" sz="2400" dirty="0"/>
              <a:t> Notebook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qtconsole</a:t>
            </a:r>
            <a:r>
              <a:rPr lang="zh-CN" altLang="en-US" sz="2400" dirty="0"/>
              <a:t>和集成开发</a:t>
            </a:r>
            <a:r>
              <a:rPr lang="zh-CN" altLang="en-US" sz="2400" dirty="0" smtClean="0"/>
              <a:t>环境</a:t>
            </a:r>
            <a:r>
              <a:rPr lang="en-US" altLang="zh-CN" sz="2400" dirty="0" err="1"/>
              <a:t>S</a:t>
            </a:r>
            <a:r>
              <a:rPr lang="en-US" altLang="zh-CN" sz="2400" dirty="0" err="1" smtClean="0"/>
              <a:t>pyder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包管理器 </a:t>
            </a:r>
            <a:r>
              <a:rPr lang="en-US" altLang="zh-CN" sz="2400" dirty="0" err="1" smtClean="0"/>
              <a:t>conda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33" y="1716119"/>
            <a:ext cx="6192078" cy="387004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44FF-3E13-40C0-BB43-BA3E5C70CF7C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58788" y="2158124"/>
            <a:ext cx="540034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/>
              <a:t>IPython</a:t>
            </a:r>
            <a:r>
              <a:rPr lang="zh-CN" altLang="en-US" sz="2400" dirty="0"/>
              <a:t>鼓励一种“执行</a:t>
            </a:r>
            <a:r>
              <a:rPr lang="en-US" altLang="zh-CN" sz="2400" dirty="0"/>
              <a:t>-</a:t>
            </a:r>
            <a:r>
              <a:rPr lang="zh-CN" altLang="en-US" sz="2400" dirty="0"/>
              <a:t>探索”（</a:t>
            </a:r>
            <a:r>
              <a:rPr lang="en-US" altLang="zh-CN" sz="2400" dirty="0"/>
              <a:t>execute-explore</a:t>
            </a:r>
            <a:r>
              <a:rPr lang="zh-CN" altLang="en-US" sz="2400" dirty="0"/>
              <a:t>）的工作</a:t>
            </a:r>
            <a:r>
              <a:rPr lang="zh-CN" altLang="en-US" sz="2400" dirty="0" smtClean="0"/>
              <a:t>模式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输入代码之后，按下回车，便会立即得到代码运行结果</a:t>
            </a:r>
            <a:endParaRPr kumimoji="1" lang="zh-CN" altLang="en-US" sz="2400" dirty="0"/>
          </a:p>
        </p:txBody>
      </p:sp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5976664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586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交互式计算和开发环境：</a:t>
            </a:r>
            <a:r>
              <a:rPr lang="en-US" altLang="zh-CN" sz="2800" dirty="0" err="1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IPython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32" y="1493125"/>
            <a:ext cx="6120680" cy="501633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5CE0-DA81-4098-AAC1-37A2963EE4FC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外经贸</a:t>
            </a:r>
            <a:r>
              <a:rPr lang="en-US" altLang="zh-CN" smtClean="0"/>
              <a:t>-</a:t>
            </a:r>
            <a:r>
              <a:rPr lang="zh-CN" altLang="en-US" smtClean="0"/>
              <a:t>信息学院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5976664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586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交互式计算和开发环境：</a:t>
            </a:r>
            <a:r>
              <a:rPr lang="en-US" altLang="zh-CN" sz="2800" dirty="0" err="1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IPython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56792"/>
            <a:ext cx="4920188" cy="40324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557240"/>
            <a:ext cx="4919642" cy="4032000"/>
          </a:xfrm>
          <a:prstGeom prst="rect">
            <a:avLst/>
          </a:prstGeom>
        </p:spPr>
      </p:pic>
      <p:sp>
        <p:nvSpPr>
          <p:cNvPr id="13" name="内容占位符 1"/>
          <p:cNvSpPr txBox="1">
            <a:spLocks/>
          </p:cNvSpPr>
          <p:nvPr/>
        </p:nvSpPr>
        <p:spPr>
          <a:xfrm>
            <a:off x="6888344" y="5488464"/>
            <a:ext cx="5400344" cy="776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输入“</a:t>
            </a:r>
            <a:r>
              <a:rPr lang="en-US" altLang="zh-CN" sz="2000" dirty="0"/>
              <a:t>%</a:t>
            </a:r>
            <a:r>
              <a:rPr lang="en-US" altLang="zh-CN" sz="2000" dirty="0" err="1"/>
              <a:t>quickref</a:t>
            </a:r>
            <a:r>
              <a:rPr lang="en-US" altLang="zh-CN" sz="2000" dirty="0"/>
              <a:t>”</a:t>
            </a:r>
            <a:r>
              <a:rPr lang="zh-CN" altLang="en-US" sz="2000" dirty="0"/>
              <a:t>获得</a:t>
            </a:r>
            <a:r>
              <a:rPr lang="en-US" altLang="zh-CN" sz="2000" dirty="0" err="1"/>
              <a:t>IPython</a:t>
            </a:r>
            <a:r>
              <a:rPr lang="zh-CN" altLang="en-US" sz="2000" dirty="0"/>
              <a:t>的快速参考</a:t>
            </a:r>
            <a:endParaRPr lang="en-US" altLang="zh-CN" sz="2000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263F9-6069-4BDA-94BD-7CD27A60A77C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1343728" y="5488464"/>
            <a:ext cx="5400344" cy="776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输入“</a:t>
            </a:r>
            <a:r>
              <a:rPr lang="en-US" altLang="zh-CN" sz="2000" dirty="0" smtClean="0"/>
              <a:t>help()”</a:t>
            </a:r>
            <a:r>
              <a:rPr lang="zh-CN" altLang="en-US" sz="2000" dirty="0" smtClean="0"/>
              <a:t>查看</a:t>
            </a:r>
            <a:r>
              <a:rPr lang="en-US" altLang="zh-CN" sz="2000" dirty="0" err="1" smtClean="0"/>
              <a:t>IPython</a:t>
            </a:r>
            <a:r>
              <a:rPr lang="zh-CN" altLang="en-US" sz="2000" dirty="0" smtClean="0"/>
              <a:t>的帮助文档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40599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94212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7200800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7806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2800" dirty="0" err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Qt</a:t>
            </a:r>
            <a:r>
              <a:rPr lang="zh-CN" altLang="en-US" sz="28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框架的</a:t>
            </a:r>
            <a:r>
              <a:rPr lang="en-US" altLang="zh-CN" sz="28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GUI</a:t>
            </a:r>
            <a:r>
              <a:rPr lang="zh-CN" altLang="en-US" sz="28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控制台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en-US" altLang="zh-CN" sz="2800" dirty="0" err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lang="en-US" altLang="zh-CN" sz="2800" dirty="0" err="1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tconsole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95400" y="1916832"/>
            <a:ext cx="504177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为终端应用程序提供诸如内嵌图片、多行编辑、语法高亮之类的富文本编辑</a:t>
            </a:r>
            <a:r>
              <a:rPr kumimoji="1" lang="zh-CN" altLang="en-US" sz="2400" dirty="0" smtClean="0"/>
              <a:t>功能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启动命令：</a:t>
            </a:r>
            <a:r>
              <a:rPr kumimoji="1" lang="en-US" altLang="zh-CN" sz="2400" dirty="0" err="1" smtClean="0"/>
              <a:t>jupyter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qtconsole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缺点：功能少、用户友好性不够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295" y="0"/>
            <a:ext cx="392452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29015-98C2-4EC5-928B-F5ECD51CF97D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外经贸</a:t>
            </a:r>
            <a:r>
              <a:rPr lang="en-US" altLang="zh-CN" smtClean="0"/>
              <a:t>-</a:t>
            </a:r>
            <a:r>
              <a:rPr lang="zh-CN" altLang="en-US" smtClean="0"/>
              <a:t>信息学院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23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91" y="643227"/>
            <a:ext cx="2516422" cy="34675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121" y="43780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作者</a:t>
            </a:r>
            <a:r>
              <a:rPr lang="en-US" altLang="zh-CN" dirty="0"/>
              <a:t>:</a:t>
            </a:r>
            <a:r>
              <a:rPr lang="zh-CN" altLang="en-US" dirty="0"/>
              <a:t>（美）塞巴斯蒂安</a:t>
            </a:r>
            <a:r>
              <a:rPr lang="en-US" altLang="zh-CN" dirty="0"/>
              <a:t>·</a:t>
            </a:r>
            <a:r>
              <a:rPr lang="zh-CN" altLang="en-US" dirty="0" smtClean="0"/>
              <a:t>拉施卡</a:t>
            </a:r>
            <a:endParaRPr lang="en-US" altLang="zh-CN" dirty="0" smtClean="0"/>
          </a:p>
          <a:p>
            <a:r>
              <a:rPr lang="zh-CN" altLang="en-US" dirty="0" smtClean="0"/>
              <a:t>出版社</a:t>
            </a:r>
            <a:r>
              <a:rPr lang="en-US" altLang="zh-CN" dirty="0"/>
              <a:t>:</a:t>
            </a:r>
            <a:r>
              <a:rPr lang="zh-CN" altLang="en-US" dirty="0"/>
              <a:t>机械工业</a:t>
            </a:r>
            <a:r>
              <a:rPr lang="zh-CN" altLang="en-US" dirty="0" smtClean="0"/>
              <a:t>出版社</a:t>
            </a:r>
            <a:endParaRPr lang="en-US" altLang="zh-CN" dirty="0" smtClean="0"/>
          </a:p>
          <a:p>
            <a:r>
              <a:rPr lang="zh-CN" altLang="en-US" dirty="0" smtClean="0"/>
              <a:t>出版</a:t>
            </a:r>
            <a:r>
              <a:rPr lang="zh-CN" altLang="en-US" dirty="0"/>
              <a:t>时间</a:t>
            </a:r>
            <a:r>
              <a:rPr lang="en-US" altLang="zh-CN" dirty="0"/>
              <a:t>:2017</a:t>
            </a:r>
            <a:r>
              <a:rPr lang="zh-CN" altLang="en-US" dirty="0"/>
              <a:t>年</a:t>
            </a:r>
            <a:r>
              <a:rPr lang="en-US" altLang="zh-CN" dirty="0"/>
              <a:t>03</a:t>
            </a:r>
            <a:r>
              <a:rPr lang="zh-CN" altLang="en-US" dirty="0"/>
              <a:t>月 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67" y="621520"/>
            <a:ext cx="2541328" cy="347952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47429" y="437804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作者</a:t>
            </a:r>
            <a:r>
              <a:rPr lang="en-US" altLang="zh-CN" dirty="0"/>
              <a:t>:[</a:t>
            </a:r>
            <a:r>
              <a:rPr lang="zh-CN" altLang="en-US" dirty="0"/>
              <a:t>德</a:t>
            </a:r>
            <a:r>
              <a:rPr lang="en-US" altLang="zh-CN" dirty="0"/>
              <a:t>]</a:t>
            </a:r>
            <a:r>
              <a:rPr lang="zh-CN" altLang="en-US" dirty="0"/>
              <a:t>安德里亚斯</a:t>
            </a:r>
            <a:r>
              <a:rPr lang="en-US" altLang="zh-CN" dirty="0"/>
              <a:t>·</a:t>
            </a:r>
            <a:r>
              <a:rPr lang="zh-CN" altLang="en-US" dirty="0"/>
              <a:t>穆勒（</a:t>
            </a:r>
            <a:r>
              <a:rPr lang="en-US" altLang="zh-CN" dirty="0"/>
              <a:t>Andreas</a:t>
            </a:r>
            <a:r>
              <a:rPr lang="zh-CN" altLang="en-US" dirty="0"/>
              <a:t> </a:t>
            </a:r>
            <a:r>
              <a:rPr lang="en-US" altLang="zh-CN" dirty="0"/>
              <a:t>C. Müller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zh-CN" altLang="en-US" dirty="0"/>
              <a:t>美</a:t>
            </a:r>
            <a:r>
              <a:rPr lang="en-US" altLang="zh-CN" dirty="0"/>
              <a:t>]</a:t>
            </a:r>
            <a:r>
              <a:rPr lang="zh-CN" altLang="en-US" dirty="0"/>
              <a:t>莎拉</a:t>
            </a:r>
            <a:r>
              <a:rPr lang="en-US" altLang="zh-CN" dirty="0"/>
              <a:t>·</a:t>
            </a:r>
            <a:r>
              <a:rPr lang="zh-CN" altLang="en-US" dirty="0" smtClean="0"/>
              <a:t>吉多</a:t>
            </a:r>
            <a:endParaRPr lang="en-US" altLang="zh-CN" dirty="0" smtClean="0"/>
          </a:p>
          <a:p>
            <a:r>
              <a:rPr lang="zh-CN" altLang="en-US" dirty="0" smtClean="0"/>
              <a:t>出版社</a:t>
            </a:r>
            <a:r>
              <a:rPr lang="en-US" altLang="zh-CN" dirty="0"/>
              <a:t>:</a:t>
            </a:r>
            <a:r>
              <a:rPr lang="zh-CN" altLang="en-US" dirty="0"/>
              <a:t>人民邮电</a:t>
            </a:r>
            <a:r>
              <a:rPr lang="zh-CN" altLang="en-US" dirty="0" smtClean="0"/>
              <a:t>出版社</a:t>
            </a:r>
            <a:endParaRPr lang="en-US" altLang="zh-CN" dirty="0" smtClean="0"/>
          </a:p>
          <a:p>
            <a:r>
              <a:rPr lang="zh-CN" altLang="en-US" dirty="0" smtClean="0"/>
              <a:t>出版</a:t>
            </a:r>
            <a:r>
              <a:rPr lang="zh-CN" altLang="en-US" dirty="0"/>
              <a:t>时间</a:t>
            </a:r>
            <a:r>
              <a:rPr lang="en-US" altLang="zh-CN" dirty="0"/>
              <a:t>:2018</a:t>
            </a:r>
            <a:r>
              <a:rPr lang="zh-CN" altLang="en-US" dirty="0"/>
              <a:t>年</a:t>
            </a:r>
            <a:r>
              <a:rPr lang="en-US" altLang="zh-CN" dirty="0"/>
              <a:t>01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59296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3816424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586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Jupyter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Notebook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269465"/>
            <a:ext cx="6038009" cy="4276429"/>
          </a:xfrm>
        </p:spPr>
      </p:pic>
      <p:sp>
        <p:nvSpPr>
          <p:cNvPr id="14" name="内容占位符 1"/>
          <p:cNvSpPr txBox="1">
            <a:spLocks/>
          </p:cNvSpPr>
          <p:nvPr/>
        </p:nvSpPr>
        <p:spPr>
          <a:xfrm>
            <a:off x="407368" y="1916832"/>
            <a:ext cx="5616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err="1" smtClean="0"/>
              <a:t>Julia+Python+R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Jupyter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基于</a:t>
            </a:r>
            <a:r>
              <a:rPr lang="en-US" altLang="zh-CN" sz="2400" dirty="0"/>
              <a:t>Web</a:t>
            </a:r>
            <a:r>
              <a:rPr lang="zh-CN" altLang="en-US" sz="2400" dirty="0"/>
              <a:t>技术的交互式计算文档</a:t>
            </a:r>
            <a:r>
              <a:rPr lang="zh-CN" altLang="en-US" sz="2400" dirty="0" smtClean="0"/>
              <a:t>格式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支持</a:t>
            </a:r>
            <a:r>
              <a:rPr lang="en-US" altLang="zh-CN" sz="2400" dirty="0" smtClean="0"/>
              <a:t>Markdown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Latex</a:t>
            </a:r>
            <a:r>
              <a:rPr lang="zh-CN" altLang="en-US" sz="2400" dirty="0" smtClean="0"/>
              <a:t>语法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支持</a:t>
            </a:r>
            <a:r>
              <a:rPr lang="zh-CN" altLang="en-US" sz="2400" dirty="0"/>
              <a:t>代码运行、文本输入、数学公式编辑、内嵌式画图和其他如图片文件的</a:t>
            </a:r>
            <a:r>
              <a:rPr lang="zh-CN" altLang="en-US" sz="2400" dirty="0" smtClean="0"/>
              <a:t>插入，是一个对代码友好的笔记本</a:t>
            </a:r>
            <a:endParaRPr kumimoji="1" lang="zh-CN" altLang="en-US" sz="24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6136-0FCD-43EC-9E62-D9F4D734D212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外经贸</a:t>
            </a:r>
            <a:r>
              <a:rPr lang="en-US" altLang="zh-CN" smtClean="0"/>
              <a:t>-</a:t>
            </a:r>
            <a:r>
              <a:rPr lang="zh-CN" altLang="en-US" smtClean="0"/>
              <a:t>信息学院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3816424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586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Jupyter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Notebook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380209" y="2780928"/>
            <a:ext cx="5715791" cy="1389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err="1" smtClean="0"/>
              <a:t>Jupyter</a:t>
            </a:r>
            <a:r>
              <a:rPr lang="zh-CN" altLang="en-US" sz="2400" dirty="0" smtClean="0"/>
              <a:t>支持包含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kernel</a:t>
            </a:r>
            <a:r>
              <a:rPr lang="zh-CN" altLang="en-US" sz="2400" dirty="0" smtClean="0"/>
              <a:t>（支持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语言）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启动命令：</a:t>
            </a:r>
            <a:r>
              <a:rPr kumimoji="1" lang="en-US" altLang="zh-CN" sz="2400" dirty="0" err="1" smtClean="0"/>
              <a:t>jupyter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notebook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28" y="1114314"/>
            <a:ext cx="5413641" cy="5167567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8E3D-F76B-4AAA-BBBB-3D82F3455427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外经贸</a:t>
            </a:r>
            <a:r>
              <a:rPr lang="en-US" altLang="zh-CN" smtClean="0"/>
              <a:t>-</a:t>
            </a:r>
            <a:r>
              <a:rPr lang="zh-CN" altLang="en-US" smtClean="0"/>
              <a:t>信息学院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4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3816424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586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Jupyter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Notebook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335360" y="2348880"/>
            <a:ext cx="5254430" cy="291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推荐使用</a:t>
            </a:r>
            <a:r>
              <a:rPr lang="en-US" altLang="zh-CN" sz="2400" dirty="0" err="1"/>
              <a:t>Jupyter</a:t>
            </a:r>
            <a:r>
              <a:rPr lang="en-US" altLang="zh-CN" sz="2400" dirty="0"/>
              <a:t> Notebook</a:t>
            </a:r>
            <a:r>
              <a:rPr lang="zh-CN" altLang="en-US" sz="2400" dirty="0"/>
              <a:t>进行数据分析，并将自己数据分析的思考过程写在其中，方便之后整理思路以及向别人展示数据分析结果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82" y="2852936"/>
            <a:ext cx="5685133" cy="32215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55248" y="223680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 smtClean="0"/>
              <a:t>从</a:t>
            </a:r>
            <a:r>
              <a:rPr lang="zh-CN" altLang="en-US" sz="2000" dirty="0"/>
              <a:t>左至右分别</a:t>
            </a:r>
            <a:r>
              <a:rPr lang="zh-CN" altLang="en-US" sz="2000" dirty="0" smtClean="0"/>
              <a:t>是默认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终端、</a:t>
            </a:r>
            <a:r>
              <a:rPr lang="zh-CN" altLang="en-US" sz="2000" dirty="0"/>
              <a:t>IPython</a:t>
            </a:r>
            <a:r>
              <a:rPr lang="zh-CN" altLang="en-US" sz="2000" dirty="0" smtClean="0"/>
              <a:t>和</a:t>
            </a:r>
            <a:r>
              <a:rPr lang="en-US" altLang="zh-CN" sz="2000" dirty="0" err="1" smtClean="0"/>
              <a:t>Jupyter</a:t>
            </a:r>
            <a:r>
              <a:rPr lang="zh-CN" altLang="en-US" sz="2000" dirty="0" smtClean="0"/>
              <a:t> </a:t>
            </a:r>
            <a:r>
              <a:rPr lang="zh-CN" altLang="en-US" sz="2000" dirty="0"/>
              <a:t>Notebook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6947-B945-47DA-A651-169C44F8B29B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外经贸</a:t>
            </a:r>
            <a:r>
              <a:rPr lang="en-US" altLang="zh-CN" smtClean="0"/>
              <a:t>-</a:t>
            </a:r>
            <a:r>
              <a:rPr lang="zh-CN" altLang="en-US" smtClean="0"/>
              <a:t>信息学院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8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7560840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816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集成开发环境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IDE——PyCharm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Spyder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6" b="34761"/>
          <a:stretch/>
        </p:blipFill>
        <p:spPr>
          <a:xfrm>
            <a:off x="953786" y="1729687"/>
            <a:ext cx="3935760" cy="8640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5"/>
          <a:stretch/>
        </p:blipFill>
        <p:spPr>
          <a:xfrm>
            <a:off x="236209" y="2553259"/>
            <a:ext cx="5571775" cy="37560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263" y="2580851"/>
            <a:ext cx="5521299" cy="37689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3"/>
          <a:stretch/>
        </p:blipFill>
        <p:spPr>
          <a:xfrm>
            <a:off x="6528048" y="1721837"/>
            <a:ext cx="4292933" cy="843067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208E-0096-4430-9B6B-B9E3B3EB2747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38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PyCharm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err="1" smtClean="0"/>
              <a:t>PyCharm</a:t>
            </a:r>
            <a:r>
              <a:rPr lang="en-US" altLang="zh-CN" dirty="0" smtClean="0"/>
              <a:t> </a:t>
            </a:r>
            <a:r>
              <a:rPr lang="zh-CN" altLang="en-US" dirty="0"/>
              <a:t>是由 </a:t>
            </a:r>
            <a:r>
              <a:rPr lang="en-US" altLang="zh-CN" dirty="0" err="1"/>
              <a:t>JetBrains</a:t>
            </a:r>
            <a:r>
              <a:rPr lang="en-US" altLang="zh-CN" dirty="0"/>
              <a:t> </a:t>
            </a:r>
            <a:r>
              <a:rPr lang="zh-CN" altLang="en-US" dirty="0"/>
              <a:t>打造的一款 </a:t>
            </a:r>
            <a:r>
              <a:rPr lang="en-US" altLang="zh-CN" dirty="0"/>
              <a:t>Python IDE</a:t>
            </a:r>
            <a:r>
              <a:rPr lang="zh-CN" altLang="en-US" dirty="0"/>
              <a:t>。</a:t>
            </a:r>
            <a:r>
              <a:rPr lang="en-US" altLang="zh-CN" dirty="0"/>
              <a:t>PyCharm </a:t>
            </a:r>
            <a:r>
              <a:rPr lang="zh-CN" altLang="en-US" dirty="0"/>
              <a:t>具备一般 </a:t>
            </a:r>
            <a:r>
              <a:rPr lang="en-US" altLang="zh-CN" dirty="0"/>
              <a:t>Python IDE </a:t>
            </a:r>
            <a:r>
              <a:rPr lang="zh-CN" altLang="en-US" dirty="0"/>
              <a:t>的功能，比如：调试、语法高亮、项目管理、代码跳转、智能提示、自动完成、单元测试、版本控制等。附上</a:t>
            </a:r>
            <a:r>
              <a:rPr lang="en-US" altLang="zh-CN" dirty="0"/>
              <a:t>PyCharm </a:t>
            </a:r>
            <a:r>
              <a:rPr lang="zh-CN" altLang="en-US" dirty="0"/>
              <a:t>官方下载地址：</a:t>
            </a:r>
            <a:r>
              <a:rPr lang="en-US" altLang="zh-CN" dirty="0">
                <a:hlinkClick r:id="rId2"/>
              </a:rPr>
              <a:t>http://www.jetbrains.com/pycharm/download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7067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900" b="1" dirty="0"/>
              <a:t>Python——</a:t>
            </a:r>
            <a:r>
              <a:rPr lang="zh-CN" altLang="en-US" sz="2900" b="1" dirty="0"/>
              <a:t>新语言，新平台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3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5797551" y="1773238"/>
            <a:ext cx="4619625" cy="4857750"/>
          </a:xfrm>
        </p:spPr>
        <p:txBody>
          <a:bodyPr/>
          <a:lstStyle/>
          <a:p>
            <a:pPr lvl="1"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起源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zh-CN" altLang="en-US" sz="4000" b="1" dirty="0"/>
              <a:t>特性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用途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不足</a:t>
            </a:r>
            <a:endParaRPr lang="en-US" altLang="zh-CN" sz="4000" b="1" dirty="0"/>
          </a:p>
          <a:p>
            <a:pPr lvl="1">
              <a:buNone/>
            </a:pPr>
            <a:r>
              <a:rPr lang="zh-CN" altLang="en-US" sz="4000" b="1" dirty="0"/>
              <a:t>如何学习</a:t>
            </a:r>
            <a:endParaRPr lang="en-US" altLang="zh-CN" sz="4000" b="1" dirty="0"/>
          </a:p>
          <a:p>
            <a:pPr lvl="1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63492" name="Picture 4" descr="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1626" y="188913"/>
            <a:ext cx="1203325" cy="393700"/>
          </a:xfrm>
          <a:prstGeom prst="rect">
            <a:avLst/>
          </a:prstGeom>
          <a:noFill/>
        </p:spPr>
      </p:pic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524000" y="674688"/>
            <a:ext cx="9144000" cy="17462"/>
          </a:xfrm>
          <a:prstGeom prst="rect">
            <a:avLst/>
          </a:prstGeom>
          <a:solidFill>
            <a:srgbClr val="FFDB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7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起源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000240"/>
            <a:ext cx="10820400" cy="402412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b="1" dirty="0"/>
              <a:t>作者 ：</a:t>
            </a:r>
            <a:r>
              <a:rPr lang="en-US" altLang="zh-CN" sz="2400" b="1" dirty="0"/>
              <a:t>Guido Van Rossum (</a:t>
            </a:r>
            <a:r>
              <a:rPr lang="en-US" altLang="zh-CN" sz="2400" b="1" dirty="0" err="1"/>
              <a:t>GvR</a:t>
            </a:r>
            <a:r>
              <a:rPr lang="en-US" altLang="zh-CN" sz="2400" b="1" dirty="0" smtClean="0"/>
              <a:t>)</a:t>
            </a:r>
            <a:r>
              <a:rPr lang="zh-CN" altLang="en-US" sz="2400" b="1" dirty="0"/>
              <a:t>吉多</a:t>
            </a:r>
            <a:r>
              <a:rPr lang="en-US" altLang="zh-CN" sz="2400" b="1" dirty="0"/>
              <a:t>·</a:t>
            </a:r>
            <a:r>
              <a:rPr lang="zh-CN" altLang="en-US" sz="2400" b="1" dirty="0"/>
              <a:t>范罗苏姆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人称“龟书”</a:t>
            </a:r>
            <a:endParaRPr lang="en-US" altLang="zh-CN" sz="2400" b="1" dirty="0"/>
          </a:p>
          <a:p>
            <a:r>
              <a:rPr lang="en-US" sz="2000" dirty="0"/>
              <a:t>http://www.python.org/~guido/</a:t>
            </a:r>
            <a:endParaRPr lang="en-US" altLang="zh-CN" sz="2000" dirty="0"/>
          </a:p>
          <a:p>
            <a:r>
              <a:rPr lang="zh-CN" altLang="en-US" sz="2000" dirty="0"/>
              <a:t>名字的读法</a:t>
            </a:r>
            <a:endParaRPr lang="en-US" sz="2000" dirty="0"/>
          </a:p>
          <a:p>
            <a:r>
              <a:rPr kumimoji="1" lang="zh-CN" altLang="en-US" sz="2000" dirty="0" smtClean="0"/>
              <a:t>于</a:t>
            </a:r>
            <a:r>
              <a:rPr kumimoji="1" lang="en-US" altLang="zh-CN" sz="2000" dirty="0"/>
              <a:t>1989</a:t>
            </a:r>
            <a:r>
              <a:rPr kumimoji="1" lang="zh-CN" altLang="en-US" sz="2000" dirty="0"/>
              <a:t>年在荷兰国家数学和计算机科学研究所设计出来的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“</a:t>
            </a:r>
            <a:r>
              <a:rPr lang="zh-CN" altLang="en-US" sz="2400" dirty="0"/>
              <a:t>仁慈的终身独裁者”</a:t>
            </a:r>
            <a:r>
              <a:rPr lang="en-US" altLang="zh-CN" sz="2400" dirty="0"/>
              <a:t> </a:t>
            </a:r>
          </a:p>
          <a:p>
            <a:r>
              <a:rPr lang="en-US" sz="2400" dirty="0"/>
              <a:t>	Benevolent Dictator For Life</a:t>
            </a:r>
          </a:p>
          <a:p>
            <a:r>
              <a:rPr lang="en-US" altLang="zh-CN" sz="2000" dirty="0"/>
              <a:t>	</a:t>
            </a:r>
            <a:r>
              <a:rPr lang="zh-CN" altLang="en-US" sz="2000" dirty="0"/>
              <a:t>他持续关注 </a:t>
            </a:r>
            <a:r>
              <a:rPr lang="en-US" altLang="zh-CN" sz="2000" dirty="0"/>
              <a:t>Python </a:t>
            </a:r>
            <a:r>
              <a:rPr lang="zh-CN" altLang="en-US" sz="2000" dirty="0"/>
              <a:t>的开发进程，指导支持</a:t>
            </a:r>
            <a:endParaRPr lang="en-US" altLang="zh-CN" sz="2000" dirty="0"/>
          </a:p>
          <a:p>
            <a:r>
              <a:rPr lang="en-US" altLang="zh-CN" sz="2000" dirty="0"/>
              <a:t>	Python</a:t>
            </a:r>
            <a:r>
              <a:rPr lang="zh-CN" altLang="en-US" sz="2000" dirty="0"/>
              <a:t>开源社区的活动，并在必要的时刻做出决定。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zh-CN" altLang="en-US" sz="2000" dirty="0" smtClean="0"/>
              <a:t>目前</a:t>
            </a:r>
            <a:r>
              <a:rPr lang="zh-CN" altLang="en-US" sz="2000" dirty="0"/>
              <a:t>在 </a:t>
            </a:r>
            <a:r>
              <a:rPr lang="en-US" altLang="zh-CN" sz="2000" dirty="0"/>
              <a:t>Google</a:t>
            </a:r>
            <a:r>
              <a:rPr lang="zh-CN" altLang="en-US" sz="2000" dirty="0"/>
              <a:t> 工作</a:t>
            </a:r>
            <a:endParaRPr lang="en-US" altLang="zh-CN" sz="2000" dirty="0"/>
          </a:p>
        </p:txBody>
      </p:sp>
      <p:pic>
        <p:nvPicPr>
          <p:cNvPr id="1026" name="Picture 2" descr="C:\Users\vindurriel\Desktop\IMG_219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3388" y="1071546"/>
            <a:ext cx="2108200" cy="317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80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22730" y="-20806"/>
            <a:ext cx="8610600" cy="1293028"/>
          </a:xfrm>
        </p:spPr>
        <p:txBody>
          <a:bodyPr/>
          <a:lstStyle/>
          <a:p>
            <a:r>
              <a:rPr lang="zh-CN" altLang="en-US" dirty="0" smtClean="0"/>
              <a:t>得名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984" y="851282"/>
            <a:ext cx="10820400" cy="4024125"/>
          </a:xfrm>
        </p:spPr>
        <p:txBody>
          <a:bodyPr/>
          <a:lstStyle/>
          <a:p>
            <a:r>
              <a:rPr lang="zh-CN" altLang="en-US" sz="2400" dirty="0"/>
              <a:t>“</a:t>
            </a:r>
            <a:r>
              <a:rPr lang="en-US" altLang="zh-CN" sz="2400" dirty="0"/>
              <a:t>1989</a:t>
            </a:r>
            <a:r>
              <a:rPr lang="zh-CN" altLang="en-US" sz="2400" dirty="0"/>
              <a:t>年</a:t>
            </a:r>
            <a:r>
              <a:rPr lang="en-US" altLang="zh-CN" sz="2400" dirty="0"/>
              <a:t>12</a:t>
            </a:r>
            <a:r>
              <a:rPr lang="zh-CN" altLang="en-US" sz="2400" dirty="0"/>
              <a:t>月，我在寻找一门“课余”编程项目来打发圣诞节前后的时间。我的办公室会关门，但我有一台家用电脑，而且没有太多其它东西。我决定为当时我正构思的一个新的脚本语言写一个解释器，它是 </a:t>
            </a:r>
            <a:r>
              <a:rPr lang="en-US" altLang="zh-CN" sz="2400" dirty="0"/>
              <a:t>ABC </a:t>
            </a:r>
            <a:r>
              <a:rPr lang="zh-CN" altLang="en-US" sz="2400" dirty="0"/>
              <a:t>语言的后代，对 </a:t>
            </a:r>
            <a:r>
              <a:rPr lang="en-US" altLang="zh-CN" sz="2400" dirty="0"/>
              <a:t>UNIX / C </a:t>
            </a:r>
            <a:r>
              <a:rPr lang="zh-CN" altLang="en-US" sz="2400" dirty="0"/>
              <a:t>程序员会有吸引力。作为一个略微有些无关想法的人，和一个</a:t>
            </a:r>
            <a:r>
              <a:rPr lang="zh-CN" altLang="en-US" sz="2400" dirty="0">
                <a:solidFill>
                  <a:srgbClr val="FF0000"/>
                </a:solidFill>
              </a:rPr>
              <a:t>蒙提</a:t>
            </a:r>
            <a:r>
              <a:rPr lang="en-US" altLang="zh-CN" sz="2400" dirty="0">
                <a:solidFill>
                  <a:srgbClr val="FF0000"/>
                </a:solidFill>
              </a:rPr>
              <a:t>·</a:t>
            </a:r>
            <a:r>
              <a:rPr lang="zh-CN" altLang="en-US" sz="2400" dirty="0">
                <a:solidFill>
                  <a:srgbClr val="FF0000"/>
                </a:solidFill>
              </a:rPr>
              <a:t>派森（</a:t>
            </a:r>
            <a:r>
              <a:rPr lang="en-US" altLang="zh-CN" sz="2400" dirty="0">
                <a:solidFill>
                  <a:srgbClr val="FF0000"/>
                </a:solidFill>
              </a:rPr>
              <a:t>Monty Python</a:t>
            </a:r>
            <a:r>
              <a:rPr lang="zh-CN" altLang="en-US" sz="2400" dirty="0">
                <a:solidFill>
                  <a:srgbClr val="FF0000"/>
                </a:solidFill>
              </a:rPr>
              <a:t>）的飞行马戏团</a:t>
            </a:r>
            <a:r>
              <a:rPr lang="zh-CN" altLang="en-US" sz="2400" dirty="0"/>
              <a:t>的狂热爱好者，我选择了 </a:t>
            </a:r>
            <a:r>
              <a:rPr lang="en-US" altLang="zh-CN" sz="2400" dirty="0"/>
              <a:t>Python </a:t>
            </a:r>
            <a:r>
              <a:rPr lang="zh-CN" altLang="en-US" sz="2400" dirty="0"/>
              <a:t>作为项目的标题。”</a:t>
            </a:r>
            <a:endParaRPr lang="en-US" sz="2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43" y="2792049"/>
            <a:ext cx="2489952" cy="3850441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6112184" y="5469830"/>
            <a:ext cx="2952328" cy="97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 smtClean="0"/>
              <a:t>BBC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“Monty Python‘s </a:t>
            </a:r>
            <a:r>
              <a:rPr kumimoji="1" lang="en-US" altLang="zh-CN" sz="2000" dirty="0"/>
              <a:t>Flying Circus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（</a:t>
            </a:r>
            <a:r>
              <a:rPr lang="zh-CN" altLang="en-US" sz="2000" dirty="0"/>
              <a:t>蒙提</a:t>
            </a:r>
            <a:r>
              <a:rPr lang="en-US" altLang="zh-CN" sz="2000" dirty="0"/>
              <a:t>·</a:t>
            </a:r>
            <a:r>
              <a:rPr lang="zh-CN" altLang="en-US" sz="2000" dirty="0"/>
              <a:t>派森的飞行马戏团</a:t>
            </a:r>
            <a:r>
              <a:rPr kumimoji="1" lang="zh-CN" altLang="en-US" sz="2000" dirty="0" smtClean="0"/>
              <a:t>）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73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7314" y="2132857"/>
            <a:ext cx="5388660" cy="4176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Python 2.0</a:t>
            </a:r>
            <a:r>
              <a:rPr kumimoji="1" lang="zh-CN" altLang="en-US" sz="2400" dirty="0"/>
              <a:t>版本于</a:t>
            </a:r>
            <a:r>
              <a:rPr kumimoji="1" lang="en-US" altLang="zh-CN" sz="2400" dirty="0"/>
              <a:t>2000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10</a:t>
            </a:r>
            <a:r>
              <a:rPr kumimoji="1" lang="zh-CN" altLang="en-US" sz="2400" dirty="0"/>
              <a:t>月发布</a:t>
            </a:r>
            <a:r>
              <a:rPr kumimoji="1" lang="zh-CN" altLang="en-US" sz="2400" dirty="0" smtClean="0"/>
              <a:t>。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在</a:t>
            </a:r>
            <a:r>
              <a:rPr kumimoji="1" lang="en-US" altLang="zh-CN" sz="2400" dirty="0"/>
              <a:t>2008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12</a:t>
            </a:r>
            <a:r>
              <a:rPr kumimoji="1" lang="zh-CN" altLang="en-US" sz="2400" dirty="0"/>
              <a:t>月，</a:t>
            </a:r>
            <a:r>
              <a:rPr kumimoji="1" lang="en-US" altLang="zh-CN" sz="2400" dirty="0"/>
              <a:t>Python 3.0</a:t>
            </a:r>
            <a:r>
              <a:rPr kumimoji="1" lang="zh-CN" altLang="en-US" sz="2400" dirty="0"/>
              <a:t>发布</a:t>
            </a:r>
            <a:r>
              <a:rPr kumimoji="1" lang="zh-CN" altLang="en-US" sz="2400" dirty="0" smtClean="0"/>
              <a:t>，此</a:t>
            </a:r>
            <a:r>
              <a:rPr kumimoji="1" lang="zh-CN" altLang="en-US" sz="2400" dirty="0"/>
              <a:t>版本没有完全兼容之前的</a:t>
            </a:r>
            <a:r>
              <a:rPr kumimoji="1" lang="en-US" altLang="zh-CN" sz="2400" dirty="0" smtClean="0"/>
              <a:t>Python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2.0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Python</a:t>
            </a:r>
            <a:r>
              <a:rPr kumimoji="1" lang="zh-CN" altLang="en-US" sz="2400" dirty="0"/>
              <a:t>也因此分为了</a:t>
            </a:r>
            <a:r>
              <a:rPr kumimoji="1" lang="en-US" altLang="zh-CN" sz="2400" dirty="0"/>
              <a:t>Python 3.5</a:t>
            </a:r>
            <a:r>
              <a:rPr kumimoji="1" lang="zh-CN" altLang="en-US" sz="2400" dirty="0"/>
              <a:t>派系和</a:t>
            </a:r>
            <a:r>
              <a:rPr kumimoji="1" lang="en-US" altLang="zh-CN" sz="2400" dirty="0"/>
              <a:t>Python 2.7</a:t>
            </a:r>
            <a:r>
              <a:rPr kumimoji="1" lang="zh-CN" altLang="en-US" sz="2400" dirty="0"/>
              <a:t>派系两大</a:t>
            </a:r>
            <a:r>
              <a:rPr kumimoji="1" lang="zh-CN" altLang="en-US" sz="2400" dirty="0" smtClean="0"/>
              <a:t>阵营</a:t>
            </a:r>
            <a:endParaRPr kumimoji="1" lang="zh-CN" altLang="en-US" sz="2400" dirty="0"/>
          </a:p>
        </p:txBody>
      </p:sp>
      <p:sp>
        <p:nvSpPr>
          <p:cNvPr id="5" name="矩形 28"/>
          <p:cNvSpPr/>
          <p:nvPr/>
        </p:nvSpPr>
        <p:spPr>
          <a:xfrm>
            <a:off x="-18898" y="671163"/>
            <a:ext cx="510214" cy="598302"/>
          </a:xfrm>
          <a:prstGeom prst="rect">
            <a:avLst/>
          </a:prstGeom>
          <a:solidFill>
            <a:srgbClr val="94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671163"/>
            <a:ext cx="4824536" cy="59830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83"/>
          <p:cNvSpPr>
            <a:spLocks noChangeArrowheads="1"/>
          </p:cNvSpPr>
          <p:nvPr/>
        </p:nvSpPr>
        <p:spPr bwMode="auto">
          <a:xfrm>
            <a:off x="92209" y="826314"/>
            <a:ext cx="288000" cy="288000"/>
          </a:xfrm>
          <a:custGeom>
            <a:avLst/>
            <a:gdLst>
              <a:gd name="T0" fmla="*/ 38764526 w 602"/>
              <a:gd name="T1" fmla="*/ 78442719 h 602"/>
              <a:gd name="T2" fmla="*/ 38764526 w 602"/>
              <a:gd name="T3" fmla="*/ 78442719 h 602"/>
              <a:gd name="T4" fmla="*/ 0 w 602"/>
              <a:gd name="T5" fmla="*/ 38764526 h 602"/>
              <a:gd name="T6" fmla="*/ 38764526 w 602"/>
              <a:gd name="T7" fmla="*/ 0 h 602"/>
              <a:gd name="T8" fmla="*/ 78442719 w 602"/>
              <a:gd name="T9" fmla="*/ 38764526 h 602"/>
              <a:gd name="T10" fmla="*/ 38764526 w 602"/>
              <a:gd name="T11" fmla="*/ 78442719 h 602"/>
              <a:gd name="T12" fmla="*/ 61866665 w 602"/>
              <a:gd name="T13" fmla="*/ 16576054 h 602"/>
              <a:gd name="T14" fmla="*/ 61866665 w 602"/>
              <a:gd name="T15" fmla="*/ 16576054 h 602"/>
              <a:gd name="T16" fmla="*/ 38764526 w 602"/>
              <a:gd name="T17" fmla="*/ 38764526 h 602"/>
              <a:gd name="T18" fmla="*/ 38764526 w 602"/>
              <a:gd name="T19" fmla="*/ 7308970 h 602"/>
              <a:gd name="T20" fmla="*/ 7439751 w 602"/>
              <a:gd name="T21" fmla="*/ 38764526 h 602"/>
              <a:gd name="T22" fmla="*/ 38764526 w 602"/>
              <a:gd name="T23" fmla="*/ 71002968 h 602"/>
              <a:gd name="T24" fmla="*/ 71002968 w 602"/>
              <a:gd name="T25" fmla="*/ 38764526 h 602"/>
              <a:gd name="T26" fmla="*/ 61866665 w 602"/>
              <a:gd name="T27" fmla="*/ 16576054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53786" y="709485"/>
            <a:ext cx="471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语言的发展历史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5817" y="-1776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2132857"/>
            <a:ext cx="6058849" cy="271638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FCE5-84D0-4269-A3AA-D064026D7C16}" type="datetime1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外经贸</a:t>
            </a:r>
            <a:r>
              <a:rPr lang="en-US" altLang="zh-CN" smtClean="0"/>
              <a:t>-</a:t>
            </a:r>
            <a:r>
              <a:rPr lang="zh-CN" altLang="en-US" smtClean="0"/>
              <a:t>信息学院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0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242</TotalTime>
  <Words>1673</Words>
  <Application>Microsoft Office PowerPoint</Application>
  <PresentationFormat>宽屏</PresentationFormat>
  <Paragraphs>286</Paragraphs>
  <Slides>44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等线</vt:lpstr>
      <vt:lpstr>宋体</vt:lpstr>
      <vt:lpstr>微软雅黑 Light</vt:lpstr>
      <vt:lpstr>Arial</vt:lpstr>
      <vt:lpstr>Century Gothic</vt:lpstr>
      <vt:lpstr>水汽尾迹</vt:lpstr>
      <vt:lpstr>PowerPoint 演示文稿</vt:lpstr>
      <vt:lpstr>Course Information</vt:lpstr>
      <vt:lpstr>PowerPoint 演示文稿</vt:lpstr>
      <vt:lpstr>PowerPoint 演示文稿</vt:lpstr>
      <vt:lpstr>Python——新语言，新平台</vt:lpstr>
      <vt:lpstr>大纲</vt:lpstr>
      <vt:lpstr>起源</vt:lpstr>
      <vt:lpstr>得名</vt:lpstr>
      <vt:lpstr>PowerPoint 演示文稿</vt:lpstr>
      <vt:lpstr>PowerPoint 演示文稿</vt:lpstr>
      <vt:lpstr>PowerPoint 演示文稿</vt:lpstr>
      <vt:lpstr>每个人都会</vt:lpstr>
      <vt:lpstr>特性</vt:lpstr>
      <vt:lpstr>交互式命令行(Interactive console)</vt:lpstr>
      <vt:lpstr>不只是脚本</vt:lpstr>
      <vt:lpstr>强大易用的标准库</vt:lpstr>
      <vt:lpstr>胶水语言(glue language)</vt:lpstr>
      <vt:lpstr>收放自如(scalability)</vt:lpstr>
      <vt:lpstr>PowerPoint 演示文稿</vt:lpstr>
      <vt:lpstr>不要括号</vt:lpstr>
      <vt:lpstr>免费、开源</vt:lpstr>
      <vt:lpstr>大纲</vt:lpstr>
      <vt:lpstr>用途</vt:lpstr>
      <vt:lpstr>知名的Python应用</vt:lpstr>
      <vt:lpstr>大纲</vt:lpstr>
      <vt:lpstr>硬币的另一面</vt:lpstr>
      <vt:lpstr>限制Python发展的因素</vt:lpstr>
      <vt:lpstr>限制Python发展的因素</vt:lpstr>
      <vt:lpstr>限制Python发展的因素</vt:lpstr>
      <vt:lpstr>限制Python发展的因素</vt:lpstr>
      <vt:lpstr>PowerPoint 演示文稿</vt:lpstr>
      <vt:lpstr>大纲</vt:lpstr>
      <vt:lpstr>如何学习</vt:lpstr>
      <vt:lpstr>版本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集成环境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sams</dc:creator>
  <cp:lastModifiedBy>sams</cp:lastModifiedBy>
  <cp:revision>17</cp:revision>
  <dcterms:created xsi:type="dcterms:W3CDTF">2018-09-08T04:38:51Z</dcterms:created>
  <dcterms:modified xsi:type="dcterms:W3CDTF">2018-09-11T04:42:24Z</dcterms:modified>
</cp:coreProperties>
</file>